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5" r:id="rId2"/>
    <p:sldId id="276" r:id="rId3"/>
    <p:sldId id="277" r:id="rId4"/>
    <p:sldId id="282" r:id="rId5"/>
    <p:sldId id="278" r:id="rId6"/>
    <p:sldId id="287" r:id="rId7"/>
    <p:sldId id="268" r:id="rId8"/>
    <p:sldId id="269" r:id="rId9"/>
    <p:sldId id="273" r:id="rId10"/>
    <p:sldId id="270" r:id="rId11"/>
    <p:sldId id="271" r:id="rId12"/>
    <p:sldId id="266" r:id="rId13"/>
    <p:sldId id="272" r:id="rId14"/>
    <p:sldId id="280" r:id="rId15"/>
    <p:sldId id="288" r:id="rId16"/>
    <p:sldId id="267" r:id="rId17"/>
    <p:sldId id="285" r:id="rId18"/>
    <p:sldId id="260" r:id="rId19"/>
    <p:sldId id="262" r:id="rId20"/>
    <p:sldId id="264" r:id="rId21"/>
    <p:sldId id="265" r:id="rId22"/>
    <p:sldId id="263" r:id="rId23"/>
    <p:sldId id="286" r:id="rId24"/>
    <p:sldId id="26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95D6"/>
    <a:srgbClr val="FCE4EC"/>
    <a:srgbClr val="E0BFE6"/>
    <a:srgbClr val="FFFFFF"/>
    <a:srgbClr val="E37475"/>
    <a:srgbClr val="AB1957"/>
    <a:srgbClr val="E72465"/>
    <a:srgbClr val="8F1549"/>
    <a:srgbClr val="F290B1"/>
    <a:srgbClr val="C53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46" autoAdjust="0"/>
  </p:normalViewPr>
  <p:slideViewPr>
    <p:cSldViewPr snapToGrid="0">
      <p:cViewPr varScale="1">
        <p:scale>
          <a:sx n="109" d="100"/>
          <a:sy n="109" d="100"/>
        </p:scale>
        <p:origin x="12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4C9EB-687A-4FD7-BC3B-0138ECE886E3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278A3-10F3-42A2-A0D1-6F04CBD55A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3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278A3-10F3-42A2-A0D1-6F04CBD55A2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82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CC32E-D87C-D013-4A5F-8960E1A52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FE0EF9-B37B-3F7B-9256-3073302DC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4D8D7-E29B-F3D6-50E0-E0D844DDD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2543A5-F91A-05E9-1F92-984222494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00C31-5341-235C-3A4D-D33F0054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415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91CE6-2FCA-6141-452C-C87C1274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6512D6-C271-7F82-58BB-E6A20F170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10A0A4-1AD9-3D41-1A3F-E8DECCE8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A7E83-DE44-56BB-5C4A-FB64031D0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FAD51D-13E3-D2AF-D540-4A6BE052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76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A4F883-2BE6-FC88-13DE-99BA0E08D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89DB07-87F4-EEA6-5C38-B4B9097DA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24BF15-283E-8EDA-0C10-68C33B537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23ACCC-2FED-82B6-4B2C-FCBEAF0BC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F68391-CF40-FE4A-0994-03132257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34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7BCDE-C932-99D4-5AD8-9008EFBF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A05D16-5503-9FD0-2BB9-E0D9F3B4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C908A2-4B43-8343-91FF-0F416C3CD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EA452E-5D5C-6EC4-702A-B3C60ACAA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5027B-9564-31E5-1A4F-D6BC354F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463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88740-4FFB-9279-3FDF-44772EBBD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C4E542-6C17-E7A0-F7E2-5C80C0032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9323BA-01AF-7FF5-088D-8863E3FB4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DBE5F-E417-4CC3-C412-5A73AED72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0360C1-CDEA-56A3-2F78-47902EBC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031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4CCE8-112F-E130-4EFC-F3EC1094A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6B92F-6857-20AA-0E27-13BEF39D23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9327CB-50FD-0EF6-D41A-D208856B8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220FBA-E675-B8C8-D704-A96EEBB8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C679FF-BB12-C4B7-245A-79E4DCF59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A735EB-9726-711C-7FAC-B43E36D3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91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D1D15-233A-19F8-362F-5CEBAB986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9D544-DF9C-3273-4213-9C795FCF7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BB53ED-744A-EEC7-F107-644A6B800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10570D-D6FC-6F2A-0C7B-61083FB9CC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652C1C-DBA0-7895-96E0-D2FAE65589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64E447-8D0A-4298-3C63-3CB4C339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F0E6B7-4770-1D9D-F789-1A67B21F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858C83-AE6F-AE25-F402-DAA0063A8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985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DE49F-DA30-4CC7-E4ED-4BEBFC42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51D749-AF40-E0EA-A991-F988885B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EADB8B-F982-FBE7-E83F-DA8F6B5C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97FA3E-CDCC-B724-0799-3891CD2A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678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0689E6-F877-DEAD-9D71-AAF2581B6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11E474-0F05-8ECF-791D-D18ADF4E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33F936-4153-A4E0-5ADC-12038946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403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1783E-19BC-D32B-755F-97FE3E741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1DB2C-C88D-82A9-AB8E-9C3F824AD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54D211-C45E-D13B-0FE6-67E1C3141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9A757E-5E05-7DF2-2A98-72783ABBC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E715FE-6AB5-BD89-9539-80C0ED7CB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CB1D27-6DB9-AB15-926B-6F3896FBC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7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352DC-8C79-139E-D35A-E3A956A93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27E2A5-4CAA-7170-23B0-B1D812D04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A1F0DF-E763-9B88-5A68-021A2D42A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918B2E-7FED-A006-A667-AD81D98E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6B6BAD-F2CB-1AFE-0ED8-952B0E8E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44E201-8784-287A-E64A-D6C9F9EB0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546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CECB1A-96CC-5BC4-9B76-F89FB8DBE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08267-D645-911A-C2D2-DB80FCA8B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3C13DE-6764-50E6-DA14-E590B7A91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5F9FC-82F3-46C9-A942-C6FADA163AA0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036E7-F803-D8DD-BF27-4F2AA6276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269704-AABD-9794-1F63-4A0168B00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33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32.png"/><Relationship Id="rId12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6.png"/><Relationship Id="rId7" Type="http://schemas.openxmlformats.org/officeDocument/2006/relationships/image" Target="../media/image9.png"/><Relationship Id="rId2" Type="http://schemas.openxmlformats.org/officeDocument/2006/relationships/hyperlink" Target="https://looka.com/explore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hyperlink" Target="https://looka.com/explore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hyperlink" Target="https://looka.com/explore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6.png"/><Relationship Id="rId7" Type="http://schemas.openxmlformats.org/officeDocument/2006/relationships/image" Target="../media/image9.png"/><Relationship Id="rId2" Type="http://schemas.openxmlformats.org/officeDocument/2006/relationships/hyperlink" Target="https://looka.com/explore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microsoft.com/office/2007/relationships/hdphoto" Target="../media/hdphoto1.wdp"/><Relationship Id="rId4" Type="http://schemas.openxmlformats.org/officeDocument/2006/relationships/image" Target="../media/image67.png"/><Relationship Id="rId9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.png"/><Relationship Id="rId3" Type="http://schemas.microsoft.com/office/2007/relationships/hdphoto" Target="../media/hdphoto4.wdp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6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621196"/>
            <a:ext cx="8609162" cy="6139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146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LANDING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CE829C-F838-8BB8-1BFA-127BBF778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131" y="-2149177"/>
            <a:ext cx="3552825" cy="2486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669F78-8DD4-6880-95AB-B714946DD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820" y="-2097163"/>
            <a:ext cx="3562350" cy="2514600"/>
          </a:xfrm>
          <a:prstGeom prst="rect">
            <a:avLst/>
          </a:prstGeom>
        </p:spPr>
      </p:pic>
      <p:pic>
        <p:nvPicPr>
          <p:cNvPr id="3074" name="Picture 2" descr="(주)즐거운회사">
            <a:extLst>
              <a:ext uri="{FF2B5EF4-FFF2-40B4-BE49-F238E27FC236}">
                <a16:creationId xmlns:a16="http://schemas.microsoft.com/office/drawing/2014/main" id="{7A0E8532-AC48-CAF8-13EE-65EFD6C0C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372" y="336848"/>
            <a:ext cx="3288442" cy="689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코스텍코">
            <a:extLst>
              <a:ext uri="{FF2B5EF4-FFF2-40B4-BE49-F238E27FC236}">
                <a16:creationId xmlns:a16="http://schemas.microsoft.com/office/drawing/2014/main" id="{A9A13F9B-7CAA-F909-41AB-6076B19A8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090" y="922829"/>
            <a:ext cx="4854435" cy="724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주식회사 퍼시픽랩">
            <a:extLst>
              <a:ext uri="{FF2B5EF4-FFF2-40B4-BE49-F238E27FC236}">
                <a16:creationId xmlns:a16="http://schemas.microsoft.com/office/drawing/2014/main" id="{1F967B5F-CBFF-B80A-7166-24BCAE4CE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513" y="129814"/>
            <a:ext cx="2393561" cy="828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3937531" y="3624820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76045" y="625222"/>
            <a:ext cx="8609162" cy="29818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3E9E21-E30E-7B5E-77C0-B6E096D88E9E}"/>
              </a:ext>
            </a:extLst>
          </p:cNvPr>
          <p:cNvSpPr/>
          <p:nvPr/>
        </p:nvSpPr>
        <p:spPr>
          <a:xfrm>
            <a:off x="276045" y="6358286"/>
            <a:ext cx="8609162" cy="399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pic>
        <p:nvPicPr>
          <p:cNvPr id="37" name="Picture 2" descr="Sketch3, Zeplin에서 컬러 팔레트 공유하기. 처음에는 당연히, 스케치3 컬러 팔레트가 뚝딱 공유 될 줄 알았습니다… | by  yunkom | Medium">
            <a:extLst>
              <a:ext uri="{FF2B5EF4-FFF2-40B4-BE49-F238E27FC236}">
                <a16:creationId xmlns:a16="http://schemas.microsoft.com/office/drawing/2014/main" id="{5162BD00-208B-E74F-D2D3-BBEE352A0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143" y="-1199874"/>
            <a:ext cx="4745984" cy="318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1" name="그룹 3080">
            <a:extLst>
              <a:ext uri="{FF2B5EF4-FFF2-40B4-BE49-F238E27FC236}">
                <a16:creationId xmlns:a16="http://schemas.microsoft.com/office/drawing/2014/main" id="{BEC02F0E-CBE1-CB0A-3B9E-45DD4BA08DE7}"/>
              </a:ext>
            </a:extLst>
          </p:cNvPr>
          <p:cNvGrpSpPr/>
          <p:nvPr/>
        </p:nvGrpSpPr>
        <p:grpSpPr>
          <a:xfrm>
            <a:off x="3191653" y="1125102"/>
            <a:ext cx="2733904" cy="2375068"/>
            <a:chOff x="679679" y="1518321"/>
            <a:chExt cx="2333488" cy="2533646"/>
          </a:xfrm>
        </p:grpSpPr>
        <p:pic>
          <p:nvPicPr>
            <p:cNvPr id="62" name="Picture 10" descr="people &amp; event] 호주 브랜드 유일의 국보급 지정 와인, 펜폴즈 : 네이버 블로그">
              <a:extLst>
                <a:ext uri="{FF2B5EF4-FFF2-40B4-BE49-F238E27FC236}">
                  <a16:creationId xmlns:a16="http://schemas.microsoft.com/office/drawing/2014/main" id="{37C90784-013F-06A9-215B-3DD6B77FF8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30" b="97970" l="926" r="96111">
                          <a14:foregroundMark x1="9444" y1="6599" x2="8704" y2="90102"/>
                          <a14:foregroundMark x1="30185" y1="5584" x2="28889" y2="90355"/>
                          <a14:foregroundMark x1="9259" y1="5838" x2="8519" y2="4569"/>
                          <a14:foregroundMark x1="46667" y1="3299" x2="49444" y2="3299"/>
                          <a14:foregroundMark x1="23148" y1="85279" x2="32593" y2="84772"/>
                          <a14:foregroundMark x1="24630" y1="92640" x2="32778" y2="92640"/>
                          <a14:foregroundMark x1="5185" y1="33756" x2="370" y2="76396"/>
                          <a14:foregroundMark x1="370" y1="76396" x2="1296" y2="89848"/>
                          <a14:foregroundMark x1="1296" y1="89848" x2="2963" y2="91117"/>
                          <a14:foregroundMark x1="4630" y1="94416" x2="12963" y2="94670"/>
                          <a14:foregroundMark x1="13148" y1="82741" x2="14259" y2="90863"/>
                          <a14:foregroundMark x1="14074" y1="45685" x2="10185" y2="87563"/>
                          <a14:foregroundMark x1="27222" y1="46193" x2="26852" y2="87817"/>
                          <a14:foregroundMark x1="48519" y1="4569" x2="49074" y2="93147"/>
                          <a14:foregroundMark x1="28519" y1="95939" x2="34444" y2="96193"/>
                          <a14:foregroundMark x1="44444" y1="94670" x2="52222" y2="94416"/>
                          <a14:foregroundMark x1="42407" y1="86802" x2="45185" y2="43401"/>
                          <a14:foregroundMark x1="45185" y1="43401" x2="42593" y2="37310"/>
                          <a14:foregroundMark x1="54444" y1="36041" x2="55370" y2="93909"/>
                          <a14:foregroundMark x1="43333" y1="32741" x2="41296" y2="53046"/>
                          <a14:foregroundMark x1="69444" y1="5584" x2="68704" y2="92640"/>
                          <a14:foregroundMark x1="62778" y1="97208" x2="70741" y2="98223"/>
                          <a14:foregroundMark x1="85370" y1="95178" x2="89630" y2="6345"/>
                          <a14:foregroundMark x1="88519" y1="2538" x2="92037" y2="17513"/>
                          <a14:foregroundMark x1="92037" y1="17513" x2="96296" y2="87817"/>
                          <a14:foregroundMark x1="85185" y1="95178" x2="94815" y2="95939"/>
                          <a14:foregroundMark x1="41111" y1="91371" x2="44444" y2="96701"/>
                          <a14:foregroundMark x1="67593" y1="2030" x2="70741" y2="2538"/>
                          <a14:foregroundMark x1="87037" y1="20305" x2="86852" y2="34264"/>
                          <a14:foregroundMark x1="86852" y1="34264" x2="80185" y2="64975"/>
                          <a14:foregroundMark x1="80185" y1="64975" x2="81481" y2="725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14" r="21663"/>
            <a:stretch/>
          </p:blipFill>
          <p:spPr bwMode="auto">
            <a:xfrm>
              <a:off x="679679" y="2257425"/>
              <a:ext cx="493446" cy="1628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10" descr="people &amp; event] 호주 브랜드 유일의 국보급 지정 와인, 펜폴즈 : 네이버 블로그">
              <a:extLst>
                <a:ext uri="{FF2B5EF4-FFF2-40B4-BE49-F238E27FC236}">
                  <a16:creationId xmlns:a16="http://schemas.microsoft.com/office/drawing/2014/main" id="{5304A054-6428-D52A-54E8-20C8A9FD81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30" b="97970" l="926" r="96111">
                          <a14:foregroundMark x1="9444" y1="6599" x2="8704" y2="90102"/>
                          <a14:foregroundMark x1="30185" y1="5584" x2="28889" y2="90355"/>
                          <a14:foregroundMark x1="9259" y1="5838" x2="8519" y2="4569"/>
                          <a14:foregroundMark x1="46667" y1="3299" x2="49444" y2="3299"/>
                          <a14:foregroundMark x1="23148" y1="85279" x2="32593" y2="84772"/>
                          <a14:foregroundMark x1="24630" y1="92640" x2="32778" y2="92640"/>
                          <a14:foregroundMark x1="5185" y1="33756" x2="370" y2="76396"/>
                          <a14:foregroundMark x1="370" y1="76396" x2="1296" y2="89848"/>
                          <a14:foregroundMark x1="1296" y1="89848" x2="2963" y2="91117"/>
                          <a14:foregroundMark x1="4630" y1="94416" x2="12963" y2="94670"/>
                          <a14:foregroundMark x1="13148" y1="82741" x2="14259" y2="90863"/>
                          <a14:foregroundMark x1="14074" y1="45685" x2="10185" y2="87563"/>
                          <a14:foregroundMark x1="27222" y1="46193" x2="26852" y2="87817"/>
                          <a14:foregroundMark x1="48519" y1="4569" x2="49074" y2="93147"/>
                          <a14:foregroundMark x1="28519" y1="95939" x2="34444" y2="96193"/>
                          <a14:foregroundMark x1="44444" y1="94670" x2="52222" y2="94416"/>
                          <a14:foregroundMark x1="42407" y1="86802" x2="45185" y2="43401"/>
                          <a14:foregroundMark x1="45185" y1="43401" x2="42593" y2="37310"/>
                          <a14:foregroundMark x1="54444" y1="36041" x2="55370" y2="93909"/>
                          <a14:foregroundMark x1="43333" y1="32741" x2="41296" y2="53046"/>
                          <a14:foregroundMark x1="69444" y1="5584" x2="68704" y2="92640"/>
                          <a14:foregroundMark x1="62778" y1="97208" x2="70741" y2="98223"/>
                          <a14:foregroundMark x1="85370" y1="95178" x2="89630" y2="6345"/>
                          <a14:foregroundMark x1="88519" y1="2538" x2="92037" y2="17513"/>
                          <a14:foregroundMark x1="92037" y1="17513" x2="96296" y2="87817"/>
                          <a14:foregroundMark x1="85185" y1="95178" x2="94815" y2="95939"/>
                          <a14:foregroundMark x1="41111" y1="91371" x2="44444" y2="96701"/>
                          <a14:foregroundMark x1="67593" y1="2030" x2="70741" y2="2538"/>
                          <a14:foregroundMark x1="87037" y1="20305" x2="86852" y2="34264"/>
                          <a14:foregroundMark x1="86852" y1="34264" x2="80185" y2="64975"/>
                          <a14:foregroundMark x1="80185" y1="64975" x2="81481" y2="725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76" r="61922"/>
            <a:stretch/>
          </p:blipFill>
          <p:spPr bwMode="auto">
            <a:xfrm>
              <a:off x="1064162" y="1703492"/>
              <a:ext cx="584868" cy="2331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10" descr="people &amp; event] 호주 브랜드 유일의 국보급 지정 와인, 펜폴즈 : 네이버 블로그">
              <a:extLst>
                <a:ext uri="{FF2B5EF4-FFF2-40B4-BE49-F238E27FC236}">
                  <a16:creationId xmlns:a16="http://schemas.microsoft.com/office/drawing/2014/main" id="{A193CB35-ECC2-F143-A3C0-4E84EA19CE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30" b="97970" l="926" r="96111">
                          <a14:foregroundMark x1="9444" y1="6599" x2="8704" y2="90102"/>
                          <a14:foregroundMark x1="30185" y1="5584" x2="28889" y2="90355"/>
                          <a14:foregroundMark x1="9259" y1="5838" x2="8519" y2="4569"/>
                          <a14:foregroundMark x1="46667" y1="3299" x2="49444" y2="3299"/>
                          <a14:foregroundMark x1="23148" y1="85279" x2="32593" y2="84772"/>
                          <a14:foregroundMark x1="24630" y1="92640" x2="32778" y2="92640"/>
                          <a14:foregroundMark x1="5185" y1="33756" x2="370" y2="76396"/>
                          <a14:foregroundMark x1="370" y1="76396" x2="1296" y2="89848"/>
                          <a14:foregroundMark x1="1296" y1="89848" x2="2963" y2="91117"/>
                          <a14:foregroundMark x1="4630" y1="94416" x2="12963" y2="94670"/>
                          <a14:foregroundMark x1="13148" y1="82741" x2="14259" y2="90863"/>
                          <a14:foregroundMark x1="14074" y1="45685" x2="10185" y2="87563"/>
                          <a14:foregroundMark x1="27222" y1="46193" x2="26852" y2="87817"/>
                          <a14:foregroundMark x1="48519" y1="4569" x2="49074" y2="93147"/>
                          <a14:foregroundMark x1="28519" y1="95939" x2="34444" y2="96193"/>
                          <a14:foregroundMark x1="44444" y1="94670" x2="52222" y2="94416"/>
                          <a14:foregroundMark x1="42407" y1="86802" x2="45185" y2="43401"/>
                          <a14:foregroundMark x1="45185" y1="43401" x2="42593" y2="37310"/>
                          <a14:foregroundMark x1="54444" y1="36041" x2="55370" y2="93909"/>
                          <a14:foregroundMark x1="43333" y1="32741" x2="41296" y2="53046"/>
                          <a14:foregroundMark x1="69444" y1="5584" x2="68704" y2="92640"/>
                          <a14:foregroundMark x1="62778" y1="97208" x2="70741" y2="98223"/>
                          <a14:foregroundMark x1="85370" y1="95178" x2="89630" y2="6345"/>
                          <a14:foregroundMark x1="88519" y1="2538" x2="92037" y2="17513"/>
                          <a14:foregroundMark x1="92037" y1="17513" x2="96296" y2="87817"/>
                          <a14:foregroundMark x1="85185" y1="95178" x2="94815" y2="95939"/>
                          <a14:foregroundMark x1="41111" y1="91371" x2="44444" y2="96701"/>
                          <a14:foregroundMark x1="67593" y1="2030" x2="70741" y2="2538"/>
                          <a14:foregroundMark x1="87037" y1="20305" x2="86852" y2="34264"/>
                          <a14:foregroundMark x1="86852" y1="34264" x2="80185" y2="64975"/>
                          <a14:foregroundMark x1="80185" y1="64975" x2="81481" y2="725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14" r="21663"/>
            <a:stretch/>
          </p:blipFill>
          <p:spPr bwMode="auto">
            <a:xfrm>
              <a:off x="2519721" y="2228582"/>
              <a:ext cx="493446" cy="1628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people &amp; event] 호주 브랜드 유일의 국보급 지정 와인, 펜폴즈 : 네이버 블로그">
              <a:extLst>
                <a:ext uri="{FF2B5EF4-FFF2-40B4-BE49-F238E27FC236}">
                  <a16:creationId xmlns:a16="http://schemas.microsoft.com/office/drawing/2014/main" id="{E33225F0-7AAC-41A4-84E9-CF6A5F72FD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30" b="97970" l="926" r="96111">
                          <a14:foregroundMark x1="9444" y1="6599" x2="8704" y2="90102"/>
                          <a14:foregroundMark x1="30185" y1="5584" x2="28889" y2="90355"/>
                          <a14:foregroundMark x1="9259" y1="5838" x2="8519" y2="4569"/>
                          <a14:foregroundMark x1="46667" y1="3299" x2="49444" y2="3299"/>
                          <a14:foregroundMark x1="23148" y1="85279" x2="32593" y2="84772"/>
                          <a14:foregroundMark x1="24630" y1="92640" x2="32778" y2="92640"/>
                          <a14:foregroundMark x1="5185" y1="33756" x2="370" y2="76396"/>
                          <a14:foregroundMark x1="370" y1="76396" x2="1296" y2="89848"/>
                          <a14:foregroundMark x1="1296" y1="89848" x2="2963" y2="91117"/>
                          <a14:foregroundMark x1="4630" y1="94416" x2="12963" y2="94670"/>
                          <a14:foregroundMark x1="13148" y1="82741" x2="14259" y2="90863"/>
                          <a14:foregroundMark x1="14074" y1="45685" x2="10185" y2="87563"/>
                          <a14:foregroundMark x1="27222" y1="46193" x2="26852" y2="87817"/>
                          <a14:foregroundMark x1="48519" y1="4569" x2="49074" y2="93147"/>
                          <a14:foregroundMark x1="28519" y1="95939" x2="34444" y2="96193"/>
                          <a14:foregroundMark x1="44444" y1="94670" x2="52222" y2="94416"/>
                          <a14:foregroundMark x1="42407" y1="86802" x2="45185" y2="43401"/>
                          <a14:foregroundMark x1="45185" y1="43401" x2="42593" y2="37310"/>
                          <a14:foregroundMark x1="54444" y1="36041" x2="55370" y2="93909"/>
                          <a14:foregroundMark x1="43333" y1="32741" x2="41296" y2="53046"/>
                          <a14:foregroundMark x1="69444" y1="5584" x2="68704" y2="92640"/>
                          <a14:foregroundMark x1="62778" y1="97208" x2="70741" y2="98223"/>
                          <a14:foregroundMark x1="85370" y1="95178" x2="89630" y2="6345"/>
                          <a14:foregroundMark x1="88519" y1="2538" x2="92037" y2="17513"/>
                          <a14:foregroundMark x1="92037" y1="17513" x2="96296" y2="87817"/>
                          <a14:foregroundMark x1="85185" y1="95178" x2="94815" y2="95939"/>
                          <a14:foregroundMark x1="41111" y1="91371" x2="44444" y2="96701"/>
                          <a14:foregroundMark x1="67593" y1="2030" x2="70741" y2="2538"/>
                          <a14:foregroundMark x1="87037" y1="20305" x2="86852" y2="34264"/>
                          <a14:foregroundMark x1="86852" y1="34264" x2="80185" y2="64975"/>
                          <a14:foregroundMark x1="80185" y1="64975" x2="81481" y2="725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92" r="40402"/>
            <a:stretch/>
          </p:blipFill>
          <p:spPr bwMode="auto">
            <a:xfrm>
              <a:off x="2070145" y="1678050"/>
              <a:ext cx="696454" cy="237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2" name="Picture 10" descr="people &amp; event] 호주 브랜드 유일의 국보급 지정 와인, 펜폴즈 : 네이버 블로그">
              <a:extLst>
                <a:ext uri="{FF2B5EF4-FFF2-40B4-BE49-F238E27FC236}">
                  <a16:creationId xmlns:a16="http://schemas.microsoft.com/office/drawing/2014/main" id="{7A4C6F87-AB75-961B-F8B0-88F34E7A80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30" b="97970" l="926" r="96111">
                          <a14:foregroundMark x1="9444" y1="6599" x2="8704" y2="90102"/>
                          <a14:foregroundMark x1="30185" y1="5584" x2="28889" y2="90355"/>
                          <a14:foregroundMark x1="9259" y1="5838" x2="8519" y2="4569"/>
                          <a14:foregroundMark x1="46667" y1="3299" x2="49444" y2="3299"/>
                          <a14:foregroundMark x1="23148" y1="85279" x2="32593" y2="84772"/>
                          <a14:foregroundMark x1="24630" y1="92640" x2="32778" y2="92640"/>
                          <a14:foregroundMark x1="5185" y1="33756" x2="370" y2="76396"/>
                          <a14:foregroundMark x1="370" y1="76396" x2="1296" y2="89848"/>
                          <a14:foregroundMark x1="1296" y1="89848" x2="2963" y2="91117"/>
                          <a14:foregroundMark x1="4630" y1="94416" x2="12963" y2="94670"/>
                          <a14:foregroundMark x1="13148" y1="82741" x2="14259" y2="90863"/>
                          <a14:foregroundMark x1="14074" y1="45685" x2="10185" y2="87563"/>
                          <a14:foregroundMark x1="27222" y1="46193" x2="26852" y2="87817"/>
                          <a14:foregroundMark x1="48519" y1="4569" x2="49074" y2="93147"/>
                          <a14:foregroundMark x1="28519" y1="95939" x2="34444" y2="96193"/>
                          <a14:foregroundMark x1="44444" y1="94670" x2="52222" y2="94416"/>
                          <a14:foregroundMark x1="42407" y1="86802" x2="45185" y2="43401"/>
                          <a14:foregroundMark x1="45185" y1="43401" x2="42593" y2="37310"/>
                          <a14:foregroundMark x1="54444" y1="36041" x2="55370" y2="93909"/>
                          <a14:foregroundMark x1="43333" y1="32741" x2="41296" y2="53046"/>
                          <a14:foregroundMark x1="69444" y1="5584" x2="68704" y2="92640"/>
                          <a14:foregroundMark x1="62778" y1="97208" x2="70741" y2="98223"/>
                          <a14:foregroundMark x1="85370" y1="95178" x2="89630" y2="6345"/>
                          <a14:foregroundMark x1="88519" y1="2538" x2="92037" y2="17513"/>
                          <a14:foregroundMark x1="92037" y1="17513" x2="96296" y2="87817"/>
                          <a14:foregroundMark x1="85185" y1="95178" x2="94815" y2="95939"/>
                          <a14:foregroundMark x1="41111" y1="91371" x2="44444" y2="96701"/>
                          <a14:foregroundMark x1="67593" y1="2030" x2="70741" y2="2538"/>
                          <a14:foregroundMark x1="87037" y1="20305" x2="86852" y2="34264"/>
                          <a14:foregroundMark x1="86852" y1="34264" x2="80185" y2="64975"/>
                          <a14:foregroundMark x1="80185" y1="64975" x2="81481" y2="725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51"/>
            <a:stretch/>
          </p:blipFill>
          <p:spPr bwMode="auto">
            <a:xfrm>
              <a:off x="1482036" y="1518321"/>
              <a:ext cx="731851" cy="252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B60478-C049-ED5C-B478-08C15F17ABAD}"/>
              </a:ext>
            </a:extLst>
          </p:cNvPr>
          <p:cNvSpPr/>
          <p:nvPr/>
        </p:nvSpPr>
        <p:spPr>
          <a:xfrm>
            <a:off x="1506899" y="4966879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Flavor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14EC27-2CC1-50D3-F5CC-D0413D6F243D}"/>
              </a:ext>
            </a:extLst>
          </p:cNvPr>
          <p:cNvSpPr/>
          <p:nvPr/>
        </p:nvSpPr>
        <p:spPr>
          <a:xfrm>
            <a:off x="3254818" y="4966879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Dish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4F56CA-958B-4FAE-B4AD-CA5F8388B8B2}"/>
              </a:ext>
            </a:extLst>
          </p:cNvPr>
          <p:cNvSpPr/>
          <p:nvPr/>
        </p:nvSpPr>
        <p:spPr>
          <a:xfrm>
            <a:off x="5035541" y="4969810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Character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6E4569-8923-1E99-F955-7D3FE58CA117}"/>
              </a:ext>
            </a:extLst>
          </p:cNvPr>
          <p:cNvSpPr/>
          <p:nvPr/>
        </p:nvSpPr>
        <p:spPr>
          <a:xfrm>
            <a:off x="6783460" y="4969810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Situation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D3D36-D8D6-37C9-3D0F-0C92ED1F8E27}"/>
              </a:ext>
            </a:extLst>
          </p:cNvPr>
          <p:cNvSpPr txBox="1"/>
          <p:nvPr/>
        </p:nvSpPr>
        <p:spPr>
          <a:xfrm>
            <a:off x="417868" y="6063996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EB19334-BFFF-CB66-2E52-6F99F0A0A42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533403" y="5341635"/>
            <a:ext cx="425476" cy="7223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DA102C-E8BF-0F01-B664-44E1654AEEC9}"/>
              </a:ext>
            </a:extLst>
          </p:cNvPr>
          <p:cNvSpPr/>
          <p:nvPr/>
        </p:nvSpPr>
        <p:spPr>
          <a:xfrm>
            <a:off x="276045" y="625222"/>
            <a:ext cx="8609162" cy="399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DE5BAD-C943-9CCC-B219-8465B9409993}"/>
              </a:ext>
            </a:extLst>
          </p:cNvPr>
          <p:cNvSpPr/>
          <p:nvPr/>
        </p:nvSpPr>
        <p:spPr>
          <a:xfrm>
            <a:off x="3067943" y="4213856"/>
            <a:ext cx="2974397" cy="543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나의 와인취향 알아보기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pic>
        <p:nvPicPr>
          <p:cNvPr id="1026" name="Picture 2" descr="클릭 - 무료 제스처개 아이콘">
            <a:extLst>
              <a:ext uri="{FF2B5EF4-FFF2-40B4-BE49-F238E27FC236}">
                <a16:creationId xmlns:a16="http://schemas.microsoft.com/office/drawing/2014/main" id="{149ED56D-F091-5E18-BDF8-C010E391E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184" y="4438382"/>
            <a:ext cx="565153" cy="56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546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999265"/>
            <a:ext cx="8609162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추천</a:t>
            </a:r>
            <a:r>
              <a:rPr lang="en-US" altLang="ko-KR" dirty="0"/>
              <a:t>_ </a:t>
            </a:r>
            <a:r>
              <a:rPr lang="ko-KR" altLang="en-US" dirty="0"/>
              <a:t>특징 카테고리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76045" y="1674971"/>
            <a:ext cx="8609162" cy="4369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517581" y="640231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CB0900D0-C66C-12DB-B4C0-EC4FD6291183}"/>
              </a:ext>
            </a:extLst>
          </p:cNvPr>
          <p:cNvSpPr/>
          <p:nvPr/>
        </p:nvSpPr>
        <p:spPr>
          <a:xfrm>
            <a:off x="3869550" y="2146034"/>
            <a:ext cx="1134321" cy="314127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당도</a:t>
            </a:r>
          </a:p>
        </p:txBody>
      </p: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271E4F22-686F-3292-D8AA-0684E287DD75}"/>
              </a:ext>
            </a:extLst>
          </p:cNvPr>
          <p:cNvSpPr/>
          <p:nvPr/>
        </p:nvSpPr>
        <p:spPr>
          <a:xfrm>
            <a:off x="3813995" y="3068462"/>
            <a:ext cx="1163447" cy="320424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산도</a:t>
            </a:r>
          </a:p>
        </p:txBody>
      </p:sp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13281EA8-88D8-25ED-BC54-6487057D9789}"/>
              </a:ext>
            </a:extLst>
          </p:cNvPr>
          <p:cNvSpPr/>
          <p:nvPr/>
        </p:nvSpPr>
        <p:spPr>
          <a:xfrm>
            <a:off x="3813995" y="3941924"/>
            <a:ext cx="1163447" cy="320424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타닌</a:t>
            </a:r>
          </a:p>
        </p:txBody>
      </p:sp>
      <p:sp>
        <p:nvSpPr>
          <p:cNvPr id="29" name="순서도: 대체 처리 28">
            <a:extLst>
              <a:ext uri="{FF2B5EF4-FFF2-40B4-BE49-F238E27FC236}">
                <a16:creationId xmlns:a16="http://schemas.microsoft.com/office/drawing/2014/main" id="{F148F1FC-6BE3-9845-12B9-DB53C4A5721F}"/>
              </a:ext>
            </a:extLst>
          </p:cNvPr>
          <p:cNvSpPr/>
          <p:nvPr/>
        </p:nvSpPr>
        <p:spPr>
          <a:xfrm>
            <a:off x="3813995" y="4862605"/>
            <a:ext cx="1163447" cy="320424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바디감</a:t>
            </a:r>
            <a:endParaRPr lang="ko-KR" altLang="en-US" b="1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A312123-1D84-BEAA-3093-0AF28270B528}"/>
              </a:ext>
            </a:extLst>
          </p:cNvPr>
          <p:cNvSpPr/>
          <p:nvPr/>
        </p:nvSpPr>
        <p:spPr>
          <a:xfrm>
            <a:off x="2250659" y="2631057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6D04C19-9827-7F88-BEEE-F309B0583506}"/>
              </a:ext>
            </a:extLst>
          </p:cNvPr>
          <p:cNvSpPr/>
          <p:nvPr/>
        </p:nvSpPr>
        <p:spPr>
          <a:xfrm>
            <a:off x="3144931" y="2631057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2BA106B-76D7-5E60-475B-70332F5758C4}"/>
              </a:ext>
            </a:extLst>
          </p:cNvPr>
          <p:cNvSpPr/>
          <p:nvPr/>
        </p:nvSpPr>
        <p:spPr>
          <a:xfrm>
            <a:off x="4039203" y="2640950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AD537BF-D84F-49DB-6CA8-BEB544FA398A}"/>
              </a:ext>
            </a:extLst>
          </p:cNvPr>
          <p:cNvSpPr/>
          <p:nvPr/>
        </p:nvSpPr>
        <p:spPr>
          <a:xfrm>
            <a:off x="4933475" y="2640950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0435ACD-D760-60F6-5A76-32C73CA27B7D}"/>
              </a:ext>
            </a:extLst>
          </p:cNvPr>
          <p:cNvSpPr/>
          <p:nvPr/>
        </p:nvSpPr>
        <p:spPr>
          <a:xfrm>
            <a:off x="5900463" y="2627883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4" name="사각형: 둥근 모서리 3083">
            <a:extLst>
              <a:ext uri="{FF2B5EF4-FFF2-40B4-BE49-F238E27FC236}">
                <a16:creationId xmlns:a16="http://schemas.microsoft.com/office/drawing/2014/main" id="{4B1D7EDA-DE08-F758-28B3-90903A811C65}"/>
              </a:ext>
            </a:extLst>
          </p:cNvPr>
          <p:cNvSpPr/>
          <p:nvPr/>
        </p:nvSpPr>
        <p:spPr>
          <a:xfrm>
            <a:off x="2250659" y="3564090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6" name="사각형: 둥근 모서리 3085">
            <a:extLst>
              <a:ext uri="{FF2B5EF4-FFF2-40B4-BE49-F238E27FC236}">
                <a16:creationId xmlns:a16="http://schemas.microsoft.com/office/drawing/2014/main" id="{78635CE9-6E0E-FEDA-6E91-3EDE75C072EE}"/>
              </a:ext>
            </a:extLst>
          </p:cNvPr>
          <p:cNvSpPr/>
          <p:nvPr/>
        </p:nvSpPr>
        <p:spPr>
          <a:xfrm>
            <a:off x="3144931" y="3564090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8" name="사각형: 둥근 모서리 3087">
            <a:extLst>
              <a:ext uri="{FF2B5EF4-FFF2-40B4-BE49-F238E27FC236}">
                <a16:creationId xmlns:a16="http://schemas.microsoft.com/office/drawing/2014/main" id="{B30C9D8F-C7FE-18D1-8B53-1FA570CA0FBB}"/>
              </a:ext>
            </a:extLst>
          </p:cNvPr>
          <p:cNvSpPr/>
          <p:nvPr/>
        </p:nvSpPr>
        <p:spPr>
          <a:xfrm>
            <a:off x="4039203" y="3573983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0" name="사각형: 둥근 모서리 3089">
            <a:extLst>
              <a:ext uri="{FF2B5EF4-FFF2-40B4-BE49-F238E27FC236}">
                <a16:creationId xmlns:a16="http://schemas.microsoft.com/office/drawing/2014/main" id="{62D322DB-BE8E-698C-8239-CC3F7E57E404}"/>
              </a:ext>
            </a:extLst>
          </p:cNvPr>
          <p:cNvSpPr/>
          <p:nvPr/>
        </p:nvSpPr>
        <p:spPr>
          <a:xfrm>
            <a:off x="4933475" y="3573983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2" name="사각형: 둥근 모서리 3091">
            <a:extLst>
              <a:ext uri="{FF2B5EF4-FFF2-40B4-BE49-F238E27FC236}">
                <a16:creationId xmlns:a16="http://schemas.microsoft.com/office/drawing/2014/main" id="{80BBCBF5-F782-1F1F-2072-E86745E30212}"/>
              </a:ext>
            </a:extLst>
          </p:cNvPr>
          <p:cNvSpPr/>
          <p:nvPr/>
        </p:nvSpPr>
        <p:spPr>
          <a:xfrm>
            <a:off x="5900463" y="3560916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4" name="사각형: 둥근 모서리 3093">
            <a:extLst>
              <a:ext uri="{FF2B5EF4-FFF2-40B4-BE49-F238E27FC236}">
                <a16:creationId xmlns:a16="http://schemas.microsoft.com/office/drawing/2014/main" id="{E81A1F2C-2BC3-CCA4-89A2-058B303B937A}"/>
              </a:ext>
            </a:extLst>
          </p:cNvPr>
          <p:cNvSpPr/>
          <p:nvPr/>
        </p:nvSpPr>
        <p:spPr>
          <a:xfrm>
            <a:off x="2250659" y="4375102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6" name="사각형: 둥근 모서리 3095">
            <a:extLst>
              <a:ext uri="{FF2B5EF4-FFF2-40B4-BE49-F238E27FC236}">
                <a16:creationId xmlns:a16="http://schemas.microsoft.com/office/drawing/2014/main" id="{002089FD-04C2-955E-C469-E53F4E57AB0E}"/>
              </a:ext>
            </a:extLst>
          </p:cNvPr>
          <p:cNvSpPr/>
          <p:nvPr/>
        </p:nvSpPr>
        <p:spPr>
          <a:xfrm>
            <a:off x="3144931" y="4375102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8" name="사각형: 둥근 모서리 3097">
            <a:extLst>
              <a:ext uri="{FF2B5EF4-FFF2-40B4-BE49-F238E27FC236}">
                <a16:creationId xmlns:a16="http://schemas.microsoft.com/office/drawing/2014/main" id="{92B92D07-D636-2379-F1F3-4BAB7A9FA28F}"/>
              </a:ext>
            </a:extLst>
          </p:cNvPr>
          <p:cNvSpPr/>
          <p:nvPr/>
        </p:nvSpPr>
        <p:spPr>
          <a:xfrm>
            <a:off x="4039203" y="4384995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0" name="사각형: 둥근 모서리 3099">
            <a:extLst>
              <a:ext uri="{FF2B5EF4-FFF2-40B4-BE49-F238E27FC236}">
                <a16:creationId xmlns:a16="http://schemas.microsoft.com/office/drawing/2014/main" id="{88E794E4-384C-C6BC-6831-EB0AE09C18DE}"/>
              </a:ext>
            </a:extLst>
          </p:cNvPr>
          <p:cNvSpPr/>
          <p:nvPr/>
        </p:nvSpPr>
        <p:spPr>
          <a:xfrm>
            <a:off x="4933475" y="4384995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2" name="사각형: 둥근 모서리 3101">
            <a:extLst>
              <a:ext uri="{FF2B5EF4-FFF2-40B4-BE49-F238E27FC236}">
                <a16:creationId xmlns:a16="http://schemas.microsoft.com/office/drawing/2014/main" id="{898817AA-4065-3387-A468-AEB387F54E39}"/>
              </a:ext>
            </a:extLst>
          </p:cNvPr>
          <p:cNvSpPr/>
          <p:nvPr/>
        </p:nvSpPr>
        <p:spPr>
          <a:xfrm>
            <a:off x="5900463" y="4371928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4" name="사각형: 둥근 모서리 3103">
            <a:extLst>
              <a:ext uri="{FF2B5EF4-FFF2-40B4-BE49-F238E27FC236}">
                <a16:creationId xmlns:a16="http://schemas.microsoft.com/office/drawing/2014/main" id="{F7793463-90A9-F786-7A8C-76CFEB6F1E32}"/>
              </a:ext>
            </a:extLst>
          </p:cNvPr>
          <p:cNvSpPr/>
          <p:nvPr/>
        </p:nvSpPr>
        <p:spPr>
          <a:xfrm>
            <a:off x="2250659" y="5306989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6" name="사각형: 둥근 모서리 3105">
            <a:extLst>
              <a:ext uri="{FF2B5EF4-FFF2-40B4-BE49-F238E27FC236}">
                <a16:creationId xmlns:a16="http://schemas.microsoft.com/office/drawing/2014/main" id="{0476ADD9-EE89-AA45-2A94-5E706B26CDC6}"/>
              </a:ext>
            </a:extLst>
          </p:cNvPr>
          <p:cNvSpPr/>
          <p:nvPr/>
        </p:nvSpPr>
        <p:spPr>
          <a:xfrm>
            <a:off x="3144931" y="5306989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8" name="사각형: 둥근 모서리 3107">
            <a:extLst>
              <a:ext uri="{FF2B5EF4-FFF2-40B4-BE49-F238E27FC236}">
                <a16:creationId xmlns:a16="http://schemas.microsoft.com/office/drawing/2014/main" id="{BD9997F5-D89A-0EAE-FA13-B6A5F7F41A0C}"/>
              </a:ext>
            </a:extLst>
          </p:cNvPr>
          <p:cNvSpPr/>
          <p:nvPr/>
        </p:nvSpPr>
        <p:spPr>
          <a:xfrm>
            <a:off x="4039203" y="5316882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0" name="사각형: 둥근 모서리 3109">
            <a:extLst>
              <a:ext uri="{FF2B5EF4-FFF2-40B4-BE49-F238E27FC236}">
                <a16:creationId xmlns:a16="http://schemas.microsoft.com/office/drawing/2014/main" id="{736340C2-5651-B562-1E3C-433E03797B06}"/>
              </a:ext>
            </a:extLst>
          </p:cNvPr>
          <p:cNvSpPr/>
          <p:nvPr/>
        </p:nvSpPr>
        <p:spPr>
          <a:xfrm>
            <a:off x="4933475" y="5316882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2" name="사각형: 둥근 모서리 3111">
            <a:extLst>
              <a:ext uri="{FF2B5EF4-FFF2-40B4-BE49-F238E27FC236}">
                <a16:creationId xmlns:a16="http://schemas.microsoft.com/office/drawing/2014/main" id="{EBDF1313-22EE-4EA7-4F50-D052E997F7C2}"/>
              </a:ext>
            </a:extLst>
          </p:cNvPr>
          <p:cNvSpPr/>
          <p:nvPr/>
        </p:nvSpPr>
        <p:spPr>
          <a:xfrm>
            <a:off x="5900463" y="5303815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5" name="TextBox 3114">
            <a:extLst>
              <a:ext uri="{FF2B5EF4-FFF2-40B4-BE49-F238E27FC236}">
                <a16:creationId xmlns:a16="http://schemas.microsoft.com/office/drawing/2014/main" id="{71121CA9-5D10-FA96-9A09-44180CED4C54}"/>
              </a:ext>
            </a:extLst>
          </p:cNvPr>
          <p:cNvSpPr txBox="1"/>
          <p:nvPr/>
        </p:nvSpPr>
        <p:spPr>
          <a:xfrm>
            <a:off x="2195941" y="2196975"/>
            <a:ext cx="1111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Dry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달지 않은 맛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17" name="TextBox 3116">
            <a:extLst>
              <a:ext uri="{FF2B5EF4-FFF2-40B4-BE49-F238E27FC236}">
                <a16:creationId xmlns:a16="http://schemas.microsoft.com/office/drawing/2014/main" id="{59BDC00D-D054-0767-3EBC-3E4990BE1014}"/>
              </a:ext>
            </a:extLst>
          </p:cNvPr>
          <p:cNvSpPr txBox="1"/>
          <p:nvPr/>
        </p:nvSpPr>
        <p:spPr>
          <a:xfrm>
            <a:off x="8950398" y="1198089"/>
            <a:ext cx="371359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 b="0" i="0">
                <a:solidFill>
                  <a:srgbClr val="555555"/>
                </a:solidFill>
                <a:effectLst/>
                <a:latin typeface="Noto Sans Light"/>
              </a:defRPr>
            </a:lvl1pPr>
          </a:lstStyle>
          <a:p>
            <a:r>
              <a:rPr lang="ko-KR" altLang="en-US" dirty="0"/>
              <a:t> 포도가 가지고 있는 고유의 당이 발효 과정을 거쳐 알코올로 분해된 다음 알코올 도수가 알맞게 생성되면 발효가 멈춰지는데 이 시점에서 남아있는 당의 함량에 따라 와인의 단맛이 결정</a:t>
            </a:r>
          </a:p>
        </p:txBody>
      </p:sp>
      <p:sp>
        <p:nvSpPr>
          <p:cNvPr id="3119" name="TextBox 3118">
            <a:extLst>
              <a:ext uri="{FF2B5EF4-FFF2-40B4-BE49-F238E27FC236}">
                <a16:creationId xmlns:a16="http://schemas.microsoft.com/office/drawing/2014/main" id="{8B222BD9-6631-3468-3E32-549B31B4ADB7}"/>
              </a:ext>
            </a:extLst>
          </p:cNvPr>
          <p:cNvSpPr txBox="1"/>
          <p:nvPr/>
        </p:nvSpPr>
        <p:spPr>
          <a:xfrm>
            <a:off x="2226675" y="4905020"/>
            <a:ext cx="918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Light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물 같은 느낌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21" name="TextBox 3120">
            <a:extLst>
              <a:ext uri="{FF2B5EF4-FFF2-40B4-BE49-F238E27FC236}">
                <a16:creationId xmlns:a16="http://schemas.microsoft.com/office/drawing/2014/main" id="{66968CB5-3AC4-89CC-2A2E-A9F914FACC36}"/>
              </a:ext>
            </a:extLst>
          </p:cNvPr>
          <p:cNvSpPr txBox="1"/>
          <p:nvPr/>
        </p:nvSpPr>
        <p:spPr>
          <a:xfrm>
            <a:off x="5204464" y="4743165"/>
            <a:ext cx="1455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Heavy</a:t>
            </a:r>
          </a:p>
          <a:p>
            <a:pPr algn="r"/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우유 같은</a:t>
            </a:r>
            <a:endParaRPr lang="en-US" altLang="ko-KR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r"/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 묵직하고 끈적이는 느낌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23" name="TextBox 3122">
            <a:extLst>
              <a:ext uri="{FF2B5EF4-FFF2-40B4-BE49-F238E27FC236}">
                <a16:creationId xmlns:a16="http://schemas.microsoft.com/office/drawing/2014/main" id="{BD126AD7-4663-8282-19CC-E0F7C99C5C4C}"/>
              </a:ext>
            </a:extLst>
          </p:cNvPr>
          <p:cNvSpPr txBox="1"/>
          <p:nvPr/>
        </p:nvSpPr>
        <p:spPr>
          <a:xfrm>
            <a:off x="2195941" y="3972802"/>
            <a:ext cx="1699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Smooth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거칠지 않은 부드러운 </a:t>
            </a:r>
            <a:r>
              <a:rPr lang="ko-KR" altLang="en-US" sz="1000" dirty="0" err="1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목넘김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25" name="TextBox 3124">
            <a:extLst>
              <a:ext uri="{FF2B5EF4-FFF2-40B4-BE49-F238E27FC236}">
                <a16:creationId xmlns:a16="http://schemas.microsoft.com/office/drawing/2014/main" id="{D60680B7-146D-1F3D-7CDC-55A557E0E304}"/>
              </a:ext>
            </a:extLst>
          </p:cNvPr>
          <p:cNvSpPr txBox="1"/>
          <p:nvPr/>
        </p:nvSpPr>
        <p:spPr>
          <a:xfrm>
            <a:off x="5794476" y="3964906"/>
            <a:ext cx="93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Tannic</a:t>
            </a:r>
          </a:p>
          <a:p>
            <a:pPr algn="r"/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떫고 거친 맛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29" name="TextBox 3128">
            <a:extLst>
              <a:ext uri="{FF2B5EF4-FFF2-40B4-BE49-F238E27FC236}">
                <a16:creationId xmlns:a16="http://schemas.microsoft.com/office/drawing/2014/main" id="{932402D5-AA46-800D-CF48-FF522725D12E}"/>
              </a:ext>
            </a:extLst>
          </p:cNvPr>
          <p:cNvSpPr txBox="1"/>
          <p:nvPr/>
        </p:nvSpPr>
        <p:spPr>
          <a:xfrm>
            <a:off x="2206434" y="3131274"/>
            <a:ext cx="106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Soft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덜 시큼한 맛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31" name="TextBox 3130">
            <a:extLst>
              <a:ext uri="{FF2B5EF4-FFF2-40B4-BE49-F238E27FC236}">
                <a16:creationId xmlns:a16="http://schemas.microsoft.com/office/drawing/2014/main" id="{32E58915-6D1C-82BA-BF81-E5534C1B3B04}"/>
              </a:ext>
            </a:extLst>
          </p:cNvPr>
          <p:cNvSpPr txBox="1"/>
          <p:nvPr/>
        </p:nvSpPr>
        <p:spPr>
          <a:xfrm>
            <a:off x="5592452" y="3134993"/>
            <a:ext cx="1110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Acidic</a:t>
            </a:r>
          </a:p>
          <a:p>
            <a:pPr algn="r"/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신맛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시큼한 맛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pic>
        <p:nvPicPr>
          <p:cNvPr id="3133" name="그림 3132">
            <a:extLst>
              <a:ext uri="{FF2B5EF4-FFF2-40B4-BE49-F238E27FC236}">
                <a16:creationId xmlns:a16="http://schemas.microsoft.com/office/drawing/2014/main" id="{1AE89035-13EF-E142-D548-FC8DBB980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881" y="2281692"/>
            <a:ext cx="4306955" cy="1217054"/>
          </a:xfrm>
          <a:prstGeom prst="rect">
            <a:avLst/>
          </a:prstGeom>
        </p:spPr>
      </p:pic>
      <p:pic>
        <p:nvPicPr>
          <p:cNvPr id="3135" name="그림 3134">
            <a:extLst>
              <a:ext uri="{FF2B5EF4-FFF2-40B4-BE49-F238E27FC236}">
                <a16:creationId xmlns:a16="http://schemas.microsoft.com/office/drawing/2014/main" id="{0A5D2A46-62E1-692D-FF9C-C8CD96590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125" y="3572844"/>
            <a:ext cx="4180799" cy="649559"/>
          </a:xfrm>
          <a:prstGeom prst="rect">
            <a:avLst/>
          </a:prstGeom>
        </p:spPr>
      </p:pic>
      <p:pic>
        <p:nvPicPr>
          <p:cNvPr id="3137" name="그림 3136">
            <a:extLst>
              <a:ext uri="{FF2B5EF4-FFF2-40B4-BE49-F238E27FC236}">
                <a16:creationId xmlns:a16="http://schemas.microsoft.com/office/drawing/2014/main" id="{6E8C5F60-AD65-1467-831E-F0158153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10386" y="4562354"/>
            <a:ext cx="4178368" cy="578457"/>
          </a:xfrm>
          <a:prstGeom prst="rect">
            <a:avLst/>
          </a:prstGeom>
        </p:spPr>
      </p:pic>
      <p:pic>
        <p:nvPicPr>
          <p:cNvPr id="3139" name="그림 3138">
            <a:extLst>
              <a:ext uri="{FF2B5EF4-FFF2-40B4-BE49-F238E27FC236}">
                <a16:creationId xmlns:a16="http://schemas.microsoft.com/office/drawing/2014/main" id="{B7C5EC37-953F-1350-C463-C083AFC1D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16583" y="3467409"/>
            <a:ext cx="4261693" cy="578457"/>
          </a:xfrm>
          <a:prstGeom prst="rect">
            <a:avLst/>
          </a:prstGeom>
        </p:spPr>
      </p:pic>
      <p:pic>
        <p:nvPicPr>
          <p:cNvPr id="3141" name="그림 3140">
            <a:extLst>
              <a:ext uri="{FF2B5EF4-FFF2-40B4-BE49-F238E27FC236}">
                <a16:creationId xmlns:a16="http://schemas.microsoft.com/office/drawing/2014/main" id="{F6B3CC4D-EA3A-6AA0-0637-4F9B216E3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51419" y="4019700"/>
            <a:ext cx="4397626" cy="635351"/>
          </a:xfrm>
          <a:prstGeom prst="rect">
            <a:avLst/>
          </a:prstGeom>
        </p:spPr>
      </p:pic>
      <p:sp>
        <p:nvSpPr>
          <p:cNvPr id="3143" name="TextBox 3142">
            <a:extLst>
              <a:ext uri="{FF2B5EF4-FFF2-40B4-BE49-F238E27FC236}">
                <a16:creationId xmlns:a16="http://schemas.microsoft.com/office/drawing/2014/main" id="{8C462A21-7A2B-1812-7A6E-C06FA3D78594}"/>
              </a:ext>
            </a:extLst>
          </p:cNvPr>
          <p:cNvSpPr txBox="1"/>
          <p:nvPr/>
        </p:nvSpPr>
        <p:spPr>
          <a:xfrm>
            <a:off x="2797321" y="-691809"/>
            <a:ext cx="74906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참고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/>
              <a:t>https://maybbit.tistory.com/5</a:t>
            </a:r>
          </a:p>
          <a:p>
            <a:r>
              <a:rPr lang="ko-KR" altLang="en-US" sz="1200" dirty="0"/>
              <a:t>https://post.naver.com/my/series/detail.naver?memberNo=4244251&amp;seriesNo=150368&amp;prevVolumeNo=4577900</a:t>
            </a:r>
          </a:p>
        </p:txBody>
      </p:sp>
      <p:sp>
        <p:nvSpPr>
          <p:cNvPr id="3147" name="TextBox 3146">
            <a:extLst>
              <a:ext uri="{FF2B5EF4-FFF2-40B4-BE49-F238E27FC236}">
                <a16:creationId xmlns:a16="http://schemas.microsoft.com/office/drawing/2014/main" id="{2880ED52-1C97-BA52-7DAE-D942AF42DE4B}"/>
              </a:ext>
            </a:extLst>
          </p:cNvPr>
          <p:cNvSpPr txBox="1"/>
          <p:nvPr/>
        </p:nvSpPr>
        <p:spPr>
          <a:xfrm>
            <a:off x="8970913" y="143999"/>
            <a:ext cx="404428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Light"/>
              </a:rPr>
              <a:t>일반적으로 높은 지대이며 저온이고 일조량이 많은 곳에서 자란 포도는 당도가 낮고 껍질이 두꺼워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Noto Sans Light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Light"/>
              </a:rPr>
              <a:t>이런 포도로 와인을 만들면 단 맛과 알코올이 부족하지만 산도와 </a:t>
            </a:r>
            <a:r>
              <a:rPr lang="ko-KR" altLang="en-US" sz="1200" b="0" i="0" dirty="0" err="1">
                <a:solidFill>
                  <a:srgbClr val="555555"/>
                </a:solidFill>
                <a:effectLst/>
                <a:latin typeface="Noto Sans Light"/>
              </a:rPr>
              <a:t>탄닌감이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Light"/>
              </a:rPr>
              <a:t> 강해진답니다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Noto Sans Light"/>
              </a:rPr>
              <a:t>.</a:t>
            </a:r>
          </a:p>
          <a:p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Light"/>
              </a:rPr>
              <a:t>대표적인 품종으로는 </a:t>
            </a:r>
            <a:r>
              <a:rPr lang="ko-KR" altLang="en-US" sz="1200" b="1" i="0" dirty="0" err="1">
                <a:solidFill>
                  <a:srgbClr val="555555"/>
                </a:solidFill>
                <a:effectLst/>
                <a:latin typeface="Noto Sans Light"/>
              </a:rPr>
              <a:t>카베르네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Noto Sans Light"/>
              </a:rPr>
              <a:t> </a:t>
            </a:r>
            <a:r>
              <a:rPr lang="ko-KR" altLang="en-US" sz="1200" b="1" i="0" dirty="0" err="1">
                <a:solidFill>
                  <a:srgbClr val="555555"/>
                </a:solidFill>
                <a:effectLst/>
                <a:latin typeface="Noto Sans Light"/>
              </a:rPr>
              <a:t>쇼비뇽</a:t>
            </a:r>
            <a:endParaRPr lang="ko-KR" altLang="en-US" sz="1200" dirty="0"/>
          </a:p>
        </p:txBody>
      </p:sp>
      <p:sp>
        <p:nvSpPr>
          <p:cNvPr id="3149" name="TextBox 3148">
            <a:extLst>
              <a:ext uri="{FF2B5EF4-FFF2-40B4-BE49-F238E27FC236}">
                <a16:creationId xmlns:a16="http://schemas.microsoft.com/office/drawing/2014/main" id="{817C2EAC-C9C3-DDE0-720C-FA2A0E3986AE}"/>
              </a:ext>
            </a:extLst>
          </p:cNvPr>
          <p:cNvSpPr txBox="1"/>
          <p:nvPr/>
        </p:nvSpPr>
        <p:spPr>
          <a:xfrm>
            <a:off x="8942464" y="4749982"/>
            <a:ext cx="3045126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 b="0" i="0">
                <a:solidFill>
                  <a:srgbClr val="555555"/>
                </a:solidFill>
                <a:effectLst/>
                <a:latin typeface="Noto Sans Light"/>
              </a:defRPr>
            </a:lvl1pPr>
          </a:lstStyle>
          <a:p>
            <a:r>
              <a:rPr lang="ko-KR" altLang="en-US" dirty="0"/>
              <a:t>와인 산도가 높으면 와인 빛깔에서 광채</a:t>
            </a:r>
            <a:r>
              <a:rPr lang="en-US" altLang="ko-KR" dirty="0"/>
              <a:t>(</a:t>
            </a:r>
            <a:r>
              <a:rPr lang="ko-KR" altLang="en-US" dirty="0"/>
              <a:t>은광</a:t>
            </a:r>
            <a:r>
              <a:rPr lang="en-US" altLang="ko-KR" dirty="0"/>
              <a:t>)</a:t>
            </a:r>
            <a:r>
              <a:rPr lang="ko-KR" altLang="en-US" dirty="0"/>
              <a:t>가 느껴지고</a:t>
            </a:r>
            <a:r>
              <a:rPr lang="en-US" altLang="ko-KR" dirty="0"/>
              <a:t>, </a:t>
            </a:r>
            <a:r>
              <a:rPr lang="ko-KR" altLang="en-US" dirty="0" err="1"/>
              <a:t>숙성시키면</a:t>
            </a:r>
            <a:r>
              <a:rPr lang="ko-KR" altLang="en-US" dirty="0"/>
              <a:t> 색이 잘 보존됩니다</a:t>
            </a:r>
            <a:r>
              <a:rPr lang="en-US" altLang="ko-KR" dirty="0"/>
              <a:t>. </a:t>
            </a:r>
          </a:p>
          <a:p>
            <a:r>
              <a:rPr lang="ko-KR" altLang="en-US" b="1" i="0" dirty="0">
                <a:solidFill>
                  <a:srgbClr val="555555"/>
                </a:solidFill>
                <a:effectLst/>
                <a:latin typeface="Noto Sans Light"/>
              </a:rPr>
              <a:t>화이트 와인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Light"/>
              </a:rPr>
              <a:t> 중에서는 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쇼비뇽블랑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Light"/>
              </a:rPr>
              <a:t>,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그뤼너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Light"/>
              </a:rPr>
              <a:t>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벨트리너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Light"/>
              </a:rPr>
              <a:t>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리슬링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Light"/>
              </a:rPr>
              <a:t>,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아씨르티코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Light"/>
              </a:rPr>
              <a:t>,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알바리뇨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Light"/>
              </a:rPr>
              <a:t>, 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Light"/>
              </a:rPr>
              <a:t>레드 와인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Light"/>
              </a:rPr>
              <a:t> 중에서는 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피노누아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Light"/>
              </a:rPr>
              <a:t>,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네비올로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Light"/>
              </a:rPr>
              <a:t>,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산지오베제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Light"/>
              </a:rPr>
              <a:t>,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시노마브로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Light"/>
              </a:rPr>
              <a:t>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Light"/>
              </a:rPr>
              <a:t> 산도 높은 와인</a:t>
            </a:r>
            <a:endParaRPr lang="ko-KR" altLang="en-US" dirty="0"/>
          </a:p>
        </p:txBody>
      </p:sp>
      <p:sp>
        <p:nvSpPr>
          <p:cNvPr id="3151" name="TextBox 3150">
            <a:extLst>
              <a:ext uri="{FF2B5EF4-FFF2-40B4-BE49-F238E27FC236}">
                <a16:creationId xmlns:a16="http://schemas.microsoft.com/office/drawing/2014/main" id="{D7AEC4A3-0321-228A-1FE9-D0401B1C442E}"/>
              </a:ext>
            </a:extLst>
          </p:cNvPr>
          <p:cNvSpPr txBox="1"/>
          <p:nvPr/>
        </p:nvSpPr>
        <p:spPr>
          <a:xfrm>
            <a:off x="6180329" y="2196975"/>
            <a:ext cx="72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Sweet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단 맛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55" name="직사각형 3154">
            <a:extLst>
              <a:ext uri="{FF2B5EF4-FFF2-40B4-BE49-F238E27FC236}">
                <a16:creationId xmlns:a16="http://schemas.microsoft.com/office/drawing/2014/main" id="{8B044A65-8861-37CA-5ECA-E62FDF0AB19E}"/>
              </a:ext>
            </a:extLst>
          </p:cNvPr>
          <p:cNvSpPr/>
          <p:nvPr/>
        </p:nvSpPr>
        <p:spPr>
          <a:xfrm>
            <a:off x="276045" y="6358286"/>
            <a:ext cx="8609162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pic>
        <p:nvPicPr>
          <p:cNvPr id="3145" name="그림 3144">
            <a:extLst>
              <a:ext uri="{FF2B5EF4-FFF2-40B4-BE49-F238E27FC236}">
                <a16:creationId xmlns:a16="http://schemas.microsoft.com/office/drawing/2014/main" id="{BE83226E-14F4-11DB-38D8-77F0DDCC3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551419" y="5575283"/>
            <a:ext cx="4035056" cy="9411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4CC590B-7352-4582-D3FC-BAACCEEE4999}"/>
              </a:ext>
            </a:extLst>
          </p:cNvPr>
          <p:cNvSpPr/>
          <p:nvPr/>
        </p:nvSpPr>
        <p:spPr>
          <a:xfrm>
            <a:off x="276044" y="1007614"/>
            <a:ext cx="8699789" cy="699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1046333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8665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999265"/>
            <a:ext cx="8609162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추천</a:t>
            </a:r>
            <a:r>
              <a:rPr lang="en-US" altLang="ko-KR" dirty="0"/>
              <a:t>_ </a:t>
            </a:r>
            <a:r>
              <a:rPr lang="ko-KR" altLang="en-US" dirty="0" err="1"/>
              <a:t>장소별</a:t>
            </a:r>
            <a:r>
              <a:rPr lang="ko-KR" altLang="en-US" dirty="0"/>
              <a:t> 중분류</a:t>
            </a:r>
            <a:r>
              <a:rPr lang="en-US" altLang="ko-KR" dirty="0"/>
              <a:t>(</a:t>
            </a:r>
            <a:r>
              <a:rPr lang="ko-KR" altLang="en-US" dirty="0"/>
              <a:t>미정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76045" y="1674971"/>
            <a:ext cx="8609162" cy="43692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517581" y="640231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CB0900D0-C66C-12DB-B4C0-EC4FD6291183}"/>
              </a:ext>
            </a:extLst>
          </p:cNvPr>
          <p:cNvSpPr/>
          <p:nvPr/>
        </p:nvSpPr>
        <p:spPr>
          <a:xfrm>
            <a:off x="1313894" y="2933590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C9EEE-7024-A441-1BE6-5F715980A003}"/>
              </a:ext>
            </a:extLst>
          </p:cNvPr>
          <p:cNvSpPr txBox="1"/>
          <p:nvPr/>
        </p:nvSpPr>
        <p:spPr>
          <a:xfrm>
            <a:off x="1611114" y="4162111"/>
            <a:ext cx="17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연인과 함께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13AD8543-3382-BFC1-B2E3-0D33BC6B38DB}"/>
              </a:ext>
            </a:extLst>
          </p:cNvPr>
          <p:cNvSpPr/>
          <p:nvPr/>
        </p:nvSpPr>
        <p:spPr>
          <a:xfrm>
            <a:off x="3529034" y="2975952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77B2D3-9DA6-42F0-ED22-A95BFAC93141}"/>
              </a:ext>
            </a:extLst>
          </p:cNvPr>
          <p:cNvSpPr/>
          <p:nvPr/>
        </p:nvSpPr>
        <p:spPr>
          <a:xfrm>
            <a:off x="276044" y="6239237"/>
            <a:ext cx="8699789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50188-289C-AE0D-50E1-3D57772F2115}"/>
              </a:ext>
            </a:extLst>
          </p:cNvPr>
          <p:cNvSpPr txBox="1"/>
          <p:nvPr/>
        </p:nvSpPr>
        <p:spPr>
          <a:xfrm>
            <a:off x="3795571" y="4156161"/>
            <a:ext cx="17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가족과 함께</a:t>
            </a:r>
            <a:endParaRPr lang="ko-KR" altLang="en-US" b="1" dirty="0"/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FA1C1C4-35BB-574C-75CC-5F96FFB05576}"/>
              </a:ext>
            </a:extLst>
          </p:cNvPr>
          <p:cNvSpPr/>
          <p:nvPr/>
        </p:nvSpPr>
        <p:spPr>
          <a:xfrm>
            <a:off x="5887202" y="2981893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978B0-7D12-FA3D-9DC6-EBB17D465DF6}"/>
              </a:ext>
            </a:extLst>
          </p:cNvPr>
          <p:cNvSpPr txBox="1"/>
          <p:nvPr/>
        </p:nvSpPr>
        <p:spPr>
          <a:xfrm>
            <a:off x="6153739" y="4194468"/>
            <a:ext cx="17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친구와 </a:t>
            </a:r>
            <a:r>
              <a:rPr lang="ko-KR" altLang="en-US" b="1" dirty="0"/>
              <a:t>함께</a:t>
            </a:r>
          </a:p>
        </p:txBody>
      </p:sp>
      <p:pic>
        <p:nvPicPr>
          <p:cNvPr id="2050" name="Picture 2" descr="가족 - 무료 사람들개 아이콘">
            <a:extLst>
              <a:ext uri="{FF2B5EF4-FFF2-40B4-BE49-F238E27FC236}">
                <a16:creationId xmlns:a16="http://schemas.microsoft.com/office/drawing/2014/main" id="{20789C0F-73F5-0CE8-38C2-D15D2936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932" y="3070210"/>
            <a:ext cx="1085952" cy="108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어린이 - 무료 사람들개 아이콘">
            <a:extLst>
              <a:ext uri="{FF2B5EF4-FFF2-40B4-BE49-F238E27FC236}">
                <a16:creationId xmlns:a16="http://schemas.microsoft.com/office/drawing/2014/main" id="{62D76203-3075-EE87-5690-77AD6BF34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975" y="3008912"/>
            <a:ext cx="1397199" cy="139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연인 - 무료 사랑과 로맨스개 아이콘">
            <a:extLst>
              <a:ext uri="{FF2B5EF4-FFF2-40B4-BE49-F238E27FC236}">
                <a16:creationId xmlns:a16="http://schemas.microsoft.com/office/drawing/2014/main" id="{E8774C41-AEDB-7E75-64D8-5D724CA73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139" y="2947049"/>
            <a:ext cx="1248255" cy="124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A6A4DB-BC65-8925-722B-495FC98D347A}"/>
              </a:ext>
            </a:extLst>
          </p:cNvPr>
          <p:cNvSpPr/>
          <p:nvPr/>
        </p:nvSpPr>
        <p:spPr>
          <a:xfrm>
            <a:off x="276044" y="975340"/>
            <a:ext cx="8699789" cy="699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62301" y="1042395"/>
            <a:ext cx="1051593" cy="597825"/>
            <a:chOff x="8555241" y="5110997"/>
            <a:chExt cx="3297521" cy="83198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9" y="5110997"/>
              <a:ext cx="450389" cy="302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354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2424" y="758216"/>
            <a:ext cx="10751346" cy="9806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 Detail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2EB1A8-C622-C517-6CEF-97E3EBB51E62}"/>
              </a:ext>
            </a:extLst>
          </p:cNvPr>
          <p:cNvSpPr/>
          <p:nvPr/>
        </p:nvSpPr>
        <p:spPr>
          <a:xfrm>
            <a:off x="2254959" y="1900209"/>
            <a:ext cx="2125655" cy="2781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와인 사진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12B404AB-5DC7-E5C6-920A-ACFE38426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21692"/>
              </p:ext>
            </p:extLst>
          </p:nvPr>
        </p:nvGraphicFramePr>
        <p:xfrm>
          <a:off x="4555128" y="1900210"/>
          <a:ext cx="3791429" cy="2781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1429">
                  <a:extLst>
                    <a:ext uri="{9D8B030D-6E8A-4147-A177-3AD203B41FA5}">
                      <a16:colId xmlns:a16="http://schemas.microsoft.com/office/drawing/2014/main" val="524560899"/>
                    </a:ext>
                  </a:extLst>
                </a:gridCol>
              </a:tblGrid>
              <a:tr h="2907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와인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국문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3081962"/>
                  </a:ext>
                </a:extLst>
              </a:tr>
              <a:tr h="2660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ln w="22225">
                            <a:noFill/>
                            <a:prstDash val="solid"/>
                          </a:ln>
                          <a:latin typeface="a이끌림B" panose="02020600000000000000" pitchFamily="18" charset="-127"/>
                          <a:ea typeface="a이끌림B" panose="02020600000000000000" pitchFamily="18" charset="-127"/>
                          <a:cs typeface="함초롬돋움" panose="020B0604000101010101" pitchFamily="50" charset="-127"/>
                        </a:rPr>
                        <a:t>와인 이름</a:t>
                      </a:r>
                      <a:r>
                        <a:rPr lang="en-US" altLang="ko-KR" sz="1050" b="0" dirty="0">
                          <a:ln w="22225">
                            <a:noFill/>
                            <a:prstDash val="solid"/>
                          </a:ln>
                          <a:latin typeface="a이끌림B" panose="02020600000000000000" pitchFamily="18" charset="-127"/>
                          <a:ea typeface="a이끌림B" panose="02020600000000000000" pitchFamily="18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050" b="0" dirty="0">
                          <a:ln w="22225">
                            <a:noFill/>
                            <a:prstDash val="solid"/>
                          </a:ln>
                          <a:latin typeface="a이끌림B" panose="02020600000000000000" pitchFamily="18" charset="-127"/>
                          <a:ea typeface="a이끌림B" panose="02020600000000000000" pitchFamily="18" charset="-127"/>
                          <a:cs typeface="함초롬돋움" panose="020B0604000101010101" pitchFamily="50" charset="-127"/>
                        </a:rPr>
                        <a:t>영문</a:t>
                      </a:r>
                      <a:r>
                        <a:rPr lang="en-US" altLang="ko-KR" sz="1050" b="0" dirty="0">
                          <a:ln w="22225">
                            <a:noFill/>
                            <a:prstDash val="solid"/>
                          </a:ln>
                          <a:latin typeface="a이끌림B" panose="02020600000000000000" pitchFamily="18" charset="-127"/>
                          <a:ea typeface="a이끌림B" panose="02020600000000000000" pitchFamily="18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193846"/>
                  </a:ext>
                </a:extLst>
              </a:tr>
              <a:tr h="2907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와인 타입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용량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 &gt;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도수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505941"/>
                  </a:ext>
                </a:extLst>
              </a:tr>
              <a:tr h="2907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나라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&gt;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와이너리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7516"/>
                  </a:ext>
                </a:extLst>
              </a:tr>
              <a:tr h="2907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포도종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304145"/>
                  </a:ext>
                </a:extLst>
              </a:tr>
              <a:tr h="13527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특징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679209"/>
                  </a:ext>
                </a:extLst>
              </a:tr>
            </a:tbl>
          </a:graphicData>
        </a:graphic>
      </p:graphicFrame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id="{3FE16F65-B04F-A127-E766-F027301E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769985"/>
              </p:ext>
            </p:extLst>
          </p:nvPr>
        </p:nvGraphicFramePr>
        <p:xfrm>
          <a:off x="5008054" y="3654168"/>
          <a:ext cx="269949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98">
                  <a:extLst>
                    <a:ext uri="{9D8B030D-6E8A-4147-A177-3AD203B41FA5}">
                      <a16:colId xmlns:a16="http://schemas.microsoft.com/office/drawing/2014/main" val="7110595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1679108948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388537520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513245207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364814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822179"/>
                  </a:ext>
                </a:extLst>
              </a:tr>
            </a:tbl>
          </a:graphicData>
        </a:graphic>
      </p:graphicFrame>
      <p:graphicFrame>
        <p:nvGraphicFramePr>
          <p:cNvPr id="37" name="표 25">
            <a:extLst>
              <a:ext uri="{FF2B5EF4-FFF2-40B4-BE49-F238E27FC236}">
                <a16:creationId xmlns:a16="http://schemas.microsoft.com/office/drawing/2014/main" id="{E1567FA3-5DD4-F6FC-43D4-E68ECC334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454515"/>
              </p:ext>
            </p:extLst>
          </p:nvPr>
        </p:nvGraphicFramePr>
        <p:xfrm>
          <a:off x="5008054" y="3912895"/>
          <a:ext cx="269949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98">
                  <a:extLst>
                    <a:ext uri="{9D8B030D-6E8A-4147-A177-3AD203B41FA5}">
                      <a16:colId xmlns:a16="http://schemas.microsoft.com/office/drawing/2014/main" val="7110595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1679108948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388537520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513245207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364814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822179"/>
                  </a:ext>
                </a:extLst>
              </a:tr>
            </a:tbl>
          </a:graphicData>
        </a:graphic>
      </p:graphicFrame>
      <p:graphicFrame>
        <p:nvGraphicFramePr>
          <p:cNvPr id="39" name="표 25">
            <a:extLst>
              <a:ext uri="{FF2B5EF4-FFF2-40B4-BE49-F238E27FC236}">
                <a16:creationId xmlns:a16="http://schemas.microsoft.com/office/drawing/2014/main" id="{8B85B7F6-C59E-7EC1-30FC-84DAEA877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935868"/>
              </p:ext>
            </p:extLst>
          </p:nvPr>
        </p:nvGraphicFramePr>
        <p:xfrm>
          <a:off x="5000962" y="4160991"/>
          <a:ext cx="269949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98">
                  <a:extLst>
                    <a:ext uri="{9D8B030D-6E8A-4147-A177-3AD203B41FA5}">
                      <a16:colId xmlns:a16="http://schemas.microsoft.com/office/drawing/2014/main" val="7110595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1679108948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388537520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513245207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364814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822179"/>
                  </a:ext>
                </a:extLst>
              </a:tr>
            </a:tbl>
          </a:graphicData>
        </a:graphic>
      </p:graphicFrame>
      <p:graphicFrame>
        <p:nvGraphicFramePr>
          <p:cNvPr id="41" name="표 25">
            <a:extLst>
              <a:ext uri="{FF2B5EF4-FFF2-40B4-BE49-F238E27FC236}">
                <a16:creationId xmlns:a16="http://schemas.microsoft.com/office/drawing/2014/main" id="{87FE569E-475F-5530-47C2-993D8E4E5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570966"/>
              </p:ext>
            </p:extLst>
          </p:nvPr>
        </p:nvGraphicFramePr>
        <p:xfrm>
          <a:off x="4993870" y="4419718"/>
          <a:ext cx="269949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98">
                  <a:extLst>
                    <a:ext uri="{9D8B030D-6E8A-4147-A177-3AD203B41FA5}">
                      <a16:colId xmlns:a16="http://schemas.microsoft.com/office/drawing/2014/main" val="7110595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1679108948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388537520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513245207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364814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82217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B536CC-ACBE-D9FB-CB2C-444B7E9C3678}"/>
              </a:ext>
            </a:extLst>
          </p:cNvPr>
          <p:cNvSpPr/>
          <p:nvPr/>
        </p:nvSpPr>
        <p:spPr>
          <a:xfrm>
            <a:off x="276045" y="10201565"/>
            <a:ext cx="10751346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6815E8-18C0-168A-11ED-3D95995BAC19}"/>
              </a:ext>
            </a:extLst>
          </p:cNvPr>
          <p:cNvSpPr/>
          <p:nvPr/>
        </p:nvSpPr>
        <p:spPr>
          <a:xfrm>
            <a:off x="276045" y="758216"/>
            <a:ext cx="10751346" cy="699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33D0395-8215-BA93-BBC8-BC8A55A9B07C}"/>
              </a:ext>
            </a:extLst>
          </p:cNvPr>
          <p:cNvGrpSpPr/>
          <p:nvPr/>
        </p:nvGrpSpPr>
        <p:grpSpPr>
          <a:xfrm>
            <a:off x="276045" y="839197"/>
            <a:ext cx="1051593" cy="597829"/>
            <a:chOff x="276045" y="839197"/>
            <a:chExt cx="1051593" cy="5978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276045" y="1048177"/>
              <a:ext cx="1051593" cy="38884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0025" y="839197"/>
              <a:ext cx="143631" cy="217507"/>
            </a:xfrm>
            <a:prstGeom prst="rect">
              <a:avLst/>
            </a:prstGeom>
          </p:spPr>
        </p:pic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6E45957-F733-8F71-CC45-CBCBFADB0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179163"/>
              </p:ext>
            </p:extLst>
          </p:nvPr>
        </p:nvGraphicFramePr>
        <p:xfrm>
          <a:off x="2250026" y="6668188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9700EE2-D980-509A-3C4C-A8B8FD6D6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919148"/>
              </p:ext>
            </p:extLst>
          </p:nvPr>
        </p:nvGraphicFramePr>
        <p:xfrm>
          <a:off x="2262468" y="4914922"/>
          <a:ext cx="1642554" cy="1454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554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2373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Flavor1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78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시트러스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대표 중분류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276398"/>
                  </a:ext>
                </a:extLst>
              </a:tr>
              <a:tr h="39100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자몽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레몬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허브 등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pic>
        <p:nvPicPr>
          <p:cNvPr id="7" name="Picture 2" descr="감귤류 - 무료 음식개 아이콘">
            <a:extLst>
              <a:ext uri="{FF2B5EF4-FFF2-40B4-BE49-F238E27FC236}">
                <a16:creationId xmlns:a16="http://schemas.microsoft.com/office/drawing/2014/main" id="{9C458B26-DA23-AD56-8B0B-DD93B5C1B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87" y="5440034"/>
            <a:ext cx="404037" cy="40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D6890E4-17CC-37C7-43ED-8097D2097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501419"/>
              </p:ext>
            </p:extLst>
          </p:nvPr>
        </p:nvGraphicFramePr>
        <p:xfrm>
          <a:off x="4024593" y="4924759"/>
          <a:ext cx="1642554" cy="1454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554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2373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Flavor2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78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시트러스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대표 중분류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276398"/>
                  </a:ext>
                </a:extLst>
              </a:tr>
              <a:tr h="39100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자몽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레몬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허브 등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87BC7D-4371-E6F6-1AAC-0D35E5C43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746207"/>
              </p:ext>
            </p:extLst>
          </p:nvPr>
        </p:nvGraphicFramePr>
        <p:xfrm>
          <a:off x="5816439" y="4912121"/>
          <a:ext cx="1642554" cy="1454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554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2373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Flavor2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78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시트러스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대표 중분류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276398"/>
                  </a:ext>
                </a:extLst>
              </a:tr>
              <a:tr h="39100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자몽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레몬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허브 등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pic>
        <p:nvPicPr>
          <p:cNvPr id="11" name="Picture 2" descr="감귤류 - 무료 음식개 아이콘">
            <a:extLst>
              <a:ext uri="{FF2B5EF4-FFF2-40B4-BE49-F238E27FC236}">
                <a16:creationId xmlns:a16="http://schemas.microsoft.com/office/drawing/2014/main" id="{5680D159-6860-1F3F-C3B8-83A64663B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712" y="5476040"/>
            <a:ext cx="404037" cy="40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감귤류 - 무료 음식개 아이콘">
            <a:extLst>
              <a:ext uri="{FF2B5EF4-FFF2-40B4-BE49-F238E27FC236}">
                <a16:creationId xmlns:a16="http://schemas.microsoft.com/office/drawing/2014/main" id="{411FBEDC-49E3-41E1-1278-7EFA65D8D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66" y="5482087"/>
            <a:ext cx="404037" cy="40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8F4551F-9ADE-5124-4936-4C1DD2799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834530"/>
              </p:ext>
            </p:extLst>
          </p:nvPr>
        </p:nvGraphicFramePr>
        <p:xfrm>
          <a:off x="3556166" y="6681181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09CCB64-5FFD-F290-8F4E-81E6913A0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346896"/>
              </p:ext>
            </p:extLst>
          </p:nvPr>
        </p:nvGraphicFramePr>
        <p:xfrm>
          <a:off x="4845870" y="6681181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19B7D52-F463-CFD1-210A-57DB52982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976633"/>
              </p:ext>
            </p:extLst>
          </p:nvPr>
        </p:nvGraphicFramePr>
        <p:xfrm>
          <a:off x="6291557" y="6681181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pic>
        <p:nvPicPr>
          <p:cNvPr id="19" name="Picture 2" descr="고기 - 무료 음식개 아이콘">
            <a:extLst>
              <a:ext uri="{FF2B5EF4-FFF2-40B4-BE49-F238E27FC236}">
                <a16:creationId xmlns:a16="http://schemas.microsoft.com/office/drawing/2014/main" id="{355C3EB0-9ACF-4A82-2FFA-A015BDA1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107" y="7289637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고기 - 무료 음식개 아이콘">
            <a:extLst>
              <a:ext uri="{FF2B5EF4-FFF2-40B4-BE49-F238E27FC236}">
                <a16:creationId xmlns:a16="http://schemas.microsoft.com/office/drawing/2014/main" id="{24D62DF4-5B58-7CF1-41E7-E5141C62B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03" y="7318212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고기 - 무료 음식개 아이콘">
            <a:extLst>
              <a:ext uri="{FF2B5EF4-FFF2-40B4-BE49-F238E27FC236}">
                <a16:creationId xmlns:a16="http://schemas.microsoft.com/office/drawing/2014/main" id="{F1B07FAD-E816-B416-CDA9-43E2E414F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252" y="7304028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고기 - 무료 음식개 아이콘">
            <a:extLst>
              <a:ext uri="{FF2B5EF4-FFF2-40B4-BE49-F238E27FC236}">
                <a16:creationId xmlns:a16="http://schemas.microsoft.com/office/drawing/2014/main" id="{5C1371A0-C65C-509F-ADCC-49856C0C6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63" y="7376485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4D0277-7A2D-DE42-2BD4-1EEC3B306AEF}"/>
              </a:ext>
            </a:extLst>
          </p:cNvPr>
          <p:cNvSpPr/>
          <p:nvPr/>
        </p:nvSpPr>
        <p:spPr>
          <a:xfrm>
            <a:off x="2254962" y="8023792"/>
            <a:ext cx="6091595" cy="119018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와이너리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 소개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493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999265"/>
            <a:ext cx="10751346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 Detail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740003-0494-6E17-1FB6-19DB0972F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02247"/>
              </p:ext>
            </p:extLst>
          </p:nvPr>
        </p:nvGraphicFramePr>
        <p:xfrm>
          <a:off x="2831280" y="3508001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650E31-59E4-38D2-4367-CA77F048BE2E}"/>
              </a:ext>
            </a:extLst>
          </p:cNvPr>
          <p:cNvSpPr/>
          <p:nvPr/>
        </p:nvSpPr>
        <p:spPr>
          <a:xfrm>
            <a:off x="276045" y="6358286"/>
            <a:ext cx="10751346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AD5A513-ECA2-3493-F579-A29CA848F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052897"/>
              </p:ext>
            </p:extLst>
          </p:nvPr>
        </p:nvGraphicFramePr>
        <p:xfrm>
          <a:off x="2843722" y="1754735"/>
          <a:ext cx="1642554" cy="1454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554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2373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Flavor1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78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시트러스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대표 중분류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276398"/>
                  </a:ext>
                </a:extLst>
              </a:tr>
              <a:tr h="39100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자몽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레몬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허브 등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pic>
        <p:nvPicPr>
          <p:cNvPr id="27" name="Picture 2" descr="감귤류 - 무료 음식개 아이콘">
            <a:extLst>
              <a:ext uri="{FF2B5EF4-FFF2-40B4-BE49-F238E27FC236}">
                <a16:creationId xmlns:a16="http://schemas.microsoft.com/office/drawing/2014/main" id="{AB33387D-0D08-99FE-F2CC-6E32E6FD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41" y="2279847"/>
            <a:ext cx="404037" cy="40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3135F4F-46FC-5B01-FBF2-B9449F6FC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835125"/>
              </p:ext>
            </p:extLst>
          </p:nvPr>
        </p:nvGraphicFramePr>
        <p:xfrm>
          <a:off x="4605847" y="1764572"/>
          <a:ext cx="1642554" cy="1454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554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2373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Flavor2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78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시트러스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대표 중분류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276398"/>
                  </a:ext>
                </a:extLst>
              </a:tr>
              <a:tr h="39100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자몽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레몬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허브 등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65A196-0208-04CD-5DBC-54C886282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15479"/>
              </p:ext>
            </p:extLst>
          </p:nvPr>
        </p:nvGraphicFramePr>
        <p:xfrm>
          <a:off x="6397693" y="1751934"/>
          <a:ext cx="1642554" cy="1454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554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2373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Flavor2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78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시트러스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대표 중분류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276398"/>
                  </a:ext>
                </a:extLst>
              </a:tr>
              <a:tr h="39100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자몽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레몬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허브 등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pic>
        <p:nvPicPr>
          <p:cNvPr id="7" name="Picture 2" descr="감귤류 - 무료 음식개 아이콘">
            <a:extLst>
              <a:ext uri="{FF2B5EF4-FFF2-40B4-BE49-F238E27FC236}">
                <a16:creationId xmlns:a16="http://schemas.microsoft.com/office/drawing/2014/main" id="{CAD7DF47-AE5D-C528-83CF-2415BFA5E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966" y="2315853"/>
            <a:ext cx="404037" cy="40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감귤류 - 무료 음식개 아이콘">
            <a:extLst>
              <a:ext uri="{FF2B5EF4-FFF2-40B4-BE49-F238E27FC236}">
                <a16:creationId xmlns:a16="http://schemas.microsoft.com/office/drawing/2014/main" id="{6925382E-352A-6FD8-630D-C59ED44F4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520" y="2321900"/>
            <a:ext cx="404037" cy="40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E9475C6-251D-DDE4-669F-BA0492A47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15869"/>
              </p:ext>
            </p:extLst>
          </p:nvPr>
        </p:nvGraphicFramePr>
        <p:xfrm>
          <a:off x="4137420" y="3520994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EE36556-0ECC-0F98-C6F0-5D1EA6D78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774270"/>
              </p:ext>
            </p:extLst>
          </p:nvPr>
        </p:nvGraphicFramePr>
        <p:xfrm>
          <a:off x="5427124" y="3520994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C0C1205-69F1-53F7-80B3-3524DF40F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313366"/>
              </p:ext>
            </p:extLst>
          </p:nvPr>
        </p:nvGraphicFramePr>
        <p:xfrm>
          <a:off x="6872811" y="3520994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pic>
        <p:nvPicPr>
          <p:cNvPr id="14" name="Picture 2" descr="고기 - 무료 음식개 아이콘">
            <a:extLst>
              <a:ext uri="{FF2B5EF4-FFF2-40B4-BE49-F238E27FC236}">
                <a16:creationId xmlns:a16="http://schemas.microsoft.com/office/drawing/2014/main" id="{52D4375E-AC8C-CACD-6E7D-046B0C680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361" y="4129450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고기 - 무료 음식개 아이콘">
            <a:extLst>
              <a:ext uri="{FF2B5EF4-FFF2-40B4-BE49-F238E27FC236}">
                <a16:creationId xmlns:a16="http://schemas.microsoft.com/office/drawing/2014/main" id="{3D1E14BD-8948-F1FA-02DD-4A7CFE832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57" y="4158025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고기 - 무료 음식개 아이콘">
            <a:extLst>
              <a:ext uri="{FF2B5EF4-FFF2-40B4-BE49-F238E27FC236}">
                <a16:creationId xmlns:a16="http://schemas.microsoft.com/office/drawing/2014/main" id="{4767F56C-5D7D-ABA0-AAAF-8ACE907AE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506" y="4143841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고기 - 무료 음식개 아이콘">
            <a:extLst>
              <a:ext uri="{FF2B5EF4-FFF2-40B4-BE49-F238E27FC236}">
                <a16:creationId xmlns:a16="http://schemas.microsoft.com/office/drawing/2014/main" id="{F6B14F2B-1B3C-1ACD-EA35-F37149ADC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717" y="4216298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705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999265"/>
            <a:ext cx="10751346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 Detail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1046333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650E31-59E4-38D2-4367-CA77F048BE2E}"/>
              </a:ext>
            </a:extLst>
          </p:cNvPr>
          <p:cNvSpPr/>
          <p:nvPr/>
        </p:nvSpPr>
        <p:spPr>
          <a:xfrm>
            <a:off x="276045" y="6358286"/>
            <a:ext cx="10751346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93BE5C8-4C9F-E10E-65D6-78C674508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601452"/>
              </p:ext>
            </p:extLst>
          </p:nvPr>
        </p:nvGraphicFramePr>
        <p:xfrm>
          <a:off x="2464511" y="2138398"/>
          <a:ext cx="6091597" cy="2078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1597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691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와이너리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 이름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1609434">
                <a:tc>
                  <a:txBody>
                    <a:bodyPr/>
                    <a:lstStyle/>
                    <a:p>
                      <a:pPr algn="ctr" latinLnBrk="1"/>
                      <a:endParaRPr lang="en-US" altLang="ko-KR" sz="1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와이너리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 설명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27639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2F15FC3-2B7D-1190-E205-F4A96BA49850}"/>
              </a:ext>
            </a:extLst>
          </p:cNvPr>
          <p:cNvSpPr/>
          <p:nvPr/>
        </p:nvSpPr>
        <p:spPr>
          <a:xfrm>
            <a:off x="2464511" y="4399005"/>
            <a:ext cx="6091595" cy="16870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추천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같은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와이너리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 제품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C2F06F-D824-3995-37BA-561FFB0A3086}"/>
              </a:ext>
            </a:extLst>
          </p:cNvPr>
          <p:cNvSpPr/>
          <p:nvPr/>
        </p:nvSpPr>
        <p:spPr>
          <a:xfrm>
            <a:off x="3196519" y="4932892"/>
            <a:ext cx="1099157" cy="1095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182858-2043-A66B-AA69-19C43DEF3D9C}"/>
              </a:ext>
            </a:extLst>
          </p:cNvPr>
          <p:cNvSpPr/>
          <p:nvPr/>
        </p:nvSpPr>
        <p:spPr>
          <a:xfrm>
            <a:off x="4752297" y="4932892"/>
            <a:ext cx="1134182" cy="1095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White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5FC6C0-5AFE-50E4-0E07-BF4F4A2FC3F0}"/>
              </a:ext>
            </a:extLst>
          </p:cNvPr>
          <p:cNvSpPr/>
          <p:nvPr/>
        </p:nvSpPr>
        <p:spPr>
          <a:xfrm>
            <a:off x="6296025" y="4932892"/>
            <a:ext cx="1128141" cy="1095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Sparkling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49DD43-7A48-6E60-3739-790338ECD2D6}"/>
              </a:ext>
            </a:extLst>
          </p:cNvPr>
          <p:cNvSpPr/>
          <p:nvPr/>
        </p:nvSpPr>
        <p:spPr>
          <a:xfrm>
            <a:off x="3299415" y="5875878"/>
            <a:ext cx="926637" cy="982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51EFF5-C55E-ADC8-F046-2FB4B3339294}"/>
              </a:ext>
            </a:extLst>
          </p:cNvPr>
          <p:cNvSpPr/>
          <p:nvPr/>
        </p:nvSpPr>
        <p:spPr>
          <a:xfrm>
            <a:off x="4875245" y="5877597"/>
            <a:ext cx="926637" cy="982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03FA111-B45C-5DD0-7204-ADF143C7FA44}"/>
              </a:ext>
            </a:extLst>
          </p:cNvPr>
          <p:cNvSpPr/>
          <p:nvPr/>
        </p:nvSpPr>
        <p:spPr>
          <a:xfrm>
            <a:off x="6396776" y="5895950"/>
            <a:ext cx="926637" cy="982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6C3CF89-0271-199D-798C-AE6F9D6A51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3569756" y="4760382"/>
            <a:ext cx="525608" cy="89236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BA9E06F-3236-455D-6789-AB38AB176E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5181527" y="4721040"/>
            <a:ext cx="525608" cy="89236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887C9E2-EA06-1234-5112-4F1CEE4F37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709294" y="4698793"/>
            <a:ext cx="525608" cy="8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24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D23D842-48E0-8926-AB33-F57B2BB3D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94" y="1439290"/>
            <a:ext cx="7415212" cy="24804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EF365A-A591-6E74-F31A-2E14C45E7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95" y="3919706"/>
            <a:ext cx="7415212" cy="22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94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999265"/>
            <a:ext cx="8609162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MY PAGE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1046333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76045" y="1706209"/>
            <a:ext cx="8609162" cy="43692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517581" y="640231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B9BD384-834F-973E-09A5-9E84B57ED6CD}"/>
              </a:ext>
            </a:extLst>
          </p:cNvPr>
          <p:cNvSpPr/>
          <p:nvPr/>
        </p:nvSpPr>
        <p:spPr>
          <a:xfrm>
            <a:off x="1841267" y="3964818"/>
            <a:ext cx="6377465" cy="2092569"/>
          </a:xfrm>
          <a:prstGeom prst="roundRect">
            <a:avLst>
              <a:gd name="adj" fmla="val 68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CD900DC-1002-6B77-C9DD-A07BFE662A15}"/>
              </a:ext>
            </a:extLst>
          </p:cNvPr>
          <p:cNvSpPr/>
          <p:nvPr/>
        </p:nvSpPr>
        <p:spPr>
          <a:xfrm>
            <a:off x="1967291" y="4108425"/>
            <a:ext cx="6125307" cy="1825869"/>
          </a:xfrm>
          <a:prstGeom prst="roundRect">
            <a:avLst>
              <a:gd name="adj" fmla="val 6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EEFF68-48D6-E5BB-0C77-0695F4B1EAAA}"/>
              </a:ext>
            </a:extLst>
          </p:cNvPr>
          <p:cNvSpPr txBox="1"/>
          <p:nvPr/>
        </p:nvSpPr>
        <p:spPr>
          <a:xfrm>
            <a:off x="517581" y="3967679"/>
            <a:ext cx="1748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MY </a:t>
            </a:r>
          </a:p>
          <a:p>
            <a:r>
              <a:rPr lang="en-US" altLang="ko-KR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Wine Seller</a:t>
            </a:r>
            <a:endParaRPr lang="ko-KR" altLang="en-US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pic>
        <p:nvPicPr>
          <p:cNvPr id="22" name="Picture 10" descr="people &amp; event] 호주 브랜드 유일의 국보급 지정 와인, 펜폴즈 : 네이버 블로그">
            <a:extLst>
              <a:ext uri="{FF2B5EF4-FFF2-40B4-BE49-F238E27FC236}">
                <a16:creationId xmlns:a16="http://schemas.microsoft.com/office/drawing/2014/main" id="{E91D816F-5792-6B90-5C27-B37652909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30" b="97970" l="926" r="96111">
                        <a14:foregroundMark x1="9444" y1="6599" x2="8704" y2="90102"/>
                        <a14:foregroundMark x1="30185" y1="5584" x2="28889" y2="90355"/>
                        <a14:foregroundMark x1="9259" y1="5838" x2="8519" y2="4569"/>
                        <a14:foregroundMark x1="46667" y1="3299" x2="49444" y2="3299"/>
                        <a14:foregroundMark x1="23148" y1="85279" x2="32593" y2="84772"/>
                        <a14:foregroundMark x1="24630" y1="92640" x2="32778" y2="92640"/>
                        <a14:foregroundMark x1="5185" y1="33756" x2="370" y2="76396"/>
                        <a14:foregroundMark x1="370" y1="76396" x2="1296" y2="89848"/>
                        <a14:foregroundMark x1="1296" y1="89848" x2="2963" y2="91117"/>
                        <a14:foregroundMark x1="4630" y1="94416" x2="12963" y2="94670"/>
                        <a14:foregroundMark x1="13148" y1="82741" x2="14259" y2="90863"/>
                        <a14:foregroundMark x1="14074" y1="45685" x2="10185" y2="87563"/>
                        <a14:foregroundMark x1="27222" y1="46193" x2="26852" y2="87817"/>
                        <a14:foregroundMark x1="48519" y1="4569" x2="49074" y2="93147"/>
                        <a14:foregroundMark x1="28519" y1="95939" x2="34444" y2="96193"/>
                        <a14:foregroundMark x1="44444" y1="94670" x2="52222" y2="94416"/>
                        <a14:foregroundMark x1="42407" y1="86802" x2="45185" y2="43401"/>
                        <a14:foregroundMark x1="45185" y1="43401" x2="42593" y2="37310"/>
                        <a14:foregroundMark x1="54444" y1="36041" x2="55370" y2="93909"/>
                        <a14:foregroundMark x1="43333" y1="32741" x2="41296" y2="53046"/>
                        <a14:foregroundMark x1="69444" y1="5584" x2="68704" y2="92640"/>
                        <a14:foregroundMark x1="62778" y1="97208" x2="70741" y2="98223"/>
                        <a14:foregroundMark x1="85370" y1="95178" x2="89630" y2="6345"/>
                        <a14:foregroundMark x1="88519" y1="2538" x2="92037" y2="17513"/>
                        <a14:foregroundMark x1="92037" y1="17513" x2="96296" y2="87817"/>
                        <a14:foregroundMark x1="85185" y1="95178" x2="94815" y2="95939"/>
                        <a14:foregroundMark x1="41111" y1="91371" x2="44444" y2="96701"/>
                        <a14:foregroundMark x1="67593" y1="2030" x2="70741" y2="2538"/>
                        <a14:foregroundMark x1="87037" y1="20305" x2="86852" y2="34264"/>
                        <a14:foregroundMark x1="86852" y1="34264" x2="80185" y2="64975"/>
                        <a14:foregroundMark x1="80185" y1="64975" x2="81481" y2="72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92" r="40402"/>
          <a:stretch/>
        </p:blipFill>
        <p:spPr bwMode="auto">
          <a:xfrm>
            <a:off x="3948365" y="4297323"/>
            <a:ext cx="481361" cy="164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people &amp; event] 호주 브랜드 유일의 국보급 지정 와인, 펜폴즈 : 네이버 블로그">
            <a:extLst>
              <a:ext uri="{FF2B5EF4-FFF2-40B4-BE49-F238E27FC236}">
                <a16:creationId xmlns:a16="http://schemas.microsoft.com/office/drawing/2014/main" id="{2FE5C7B7-8C4B-8AEC-79A2-A7311F955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30" b="97970" l="926" r="96111">
                        <a14:foregroundMark x1="9444" y1="6599" x2="8704" y2="90102"/>
                        <a14:foregroundMark x1="30185" y1="5584" x2="28889" y2="90355"/>
                        <a14:foregroundMark x1="9259" y1="5838" x2="8519" y2="4569"/>
                        <a14:foregroundMark x1="46667" y1="3299" x2="49444" y2="3299"/>
                        <a14:foregroundMark x1="23148" y1="85279" x2="32593" y2="84772"/>
                        <a14:foregroundMark x1="24630" y1="92640" x2="32778" y2="92640"/>
                        <a14:foregroundMark x1="5185" y1="33756" x2="370" y2="76396"/>
                        <a14:foregroundMark x1="370" y1="76396" x2="1296" y2="89848"/>
                        <a14:foregroundMark x1="1296" y1="89848" x2="2963" y2="91117"/>
                        <a14:foregroundMark x1="4630" y1="94416" x2="12963" y2="94670"/>
                        <a14:foregroundMark x1="13148" y1="82741" x2="14259" y2="90863"/>
                        <a14:foregroundMark x1="14074" y1="45685" x2="10185" y2="87563"/>
                        <a14:foregroundMark x1="27222" y1="46193" x2="26852" y2="87817"/>
                        <a14:foregroundMark x1="48519" y1="4569" x2="49074" y2="93147"/>
                        <a14:foregroundMark x1="28519" y1="95939" x2="34444" y2="96193"/>
                        <a14:foregroundMark x1="44444" y1="94670" x2="52222" y2="94416"/>
                        <a14:foregroundMark x1="42407" y1="86802" x2="45185" y2="43401"/>
                        <a14:foregroundMark x1="45185" y1="43401" x2="42593" y2="37310"/>
                        <a14:foregroundMark x1="54444" y1="36041" x2="55370" y2="93909"/>
                        <a14:foregroundMark x1="43333" y1="32741" x2="41296" y2="53046"/>
                        <a14:foregroundMark x1="69444" y1="5584" x2="68704" y2="92640"/>
                        <a14:foregroundMark x1="62778" y1="97208" x2="70741" y2="98223"/>
                        <a14:foregroundMark x1="85370" y1="95178" x2="89630" y2="6345"/>
                        <a14:foregroundMark x1="88519" y1="2538" x2="92037" y2="17513"/>
                        <a14:foregroundMark x1="92037" y1="17513" x2="96296" y2="87817"/>
                        <a14:foregroundMark x1="85185" y1="95178" x2="94815" y2="95939"/>
                        <a14:foregroundMark x1="41111" y1="91371" x2="44444" y2="96701"/>
                        <a14:foregroundMark x1="67593" y1="2030" x2="70741" y2="2538"/>
                        <a14:foregroundMark x1="87037" y1="20305" x2="86852" y2="34264"/>
                        <a14:foregroundMark x1="86852" y1="34264" x2="80185" y2="64975"/>
                        <a14:foregroundMark x1="80185" y1="64975" x2="81481" y2="72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814" r="21663"/>
          <a:stretch/>
        </p:blipFill>
        <p:spPr bwMode="auto">
          <a:xfrm>
            <a:off x="6695729" y="4286250"/>
            <a:ext cx="461493" cy="164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people &amp; event] 호주 브랜드 유일의 국보급 지정 와인, 펜폴즈 : 네이버 블로그">
            <a:extLst>
              <a:ext uri="{FF2B5EF4-FFF2-40B4-BE49-F238E27FC236}">
                <a16:creationId xmlns:a16="http://schemas.microsoft.com/office/drawing/2014/main" id="{BE42CDAF-3A71-3FE4-D88F-1076793B2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30" b="97970" l="926" r="96111">
                        <a14:foregroundMark x1="9444" y1="6599" x2="8704" y2="90102"/>
                        <a14:foregroundMark x1="30185" y1="5584" x2="28889" y2="90355"/>
                        <a14:foregroundMark x1="9259" y1="5838" x2="8519" y2="4569"/>
                        <a14:foregroundMark x1="46667" y1="3299" x2="49444" y2="3299"/>
                        <a14:foregroundMark x1="23148" y1="85279" x2="32593" y2="84772"/>
                        <a14:foregroundMark x1="24630" y1="92640" x2="32778" y2="92640"/>
                        <a14:foregroundMark x1="5185" y1="33756" x2="370" y2="76396"/>
                        <a14:foregroundMark x1="370" y1="76396" x2="1296" y2="89848"/>
                        <a14:foregroundMark x1="1296" y1="89848" x2="2963" y2="91117"/>
                        <a14:foregroundMark x1="4630" y1="94416" x2="12963" y2="94670"/>
                        <a14:foregroundMark x1="13148" y1="82741" x2="14259" y2="90863"/>
                        <a14:foregroundMark x1="14074" y1="45685" x2="10185" y2="87563"/>
                        <a14:foregroundMark x1="27222" y1="46193" x2="26852" y2="87817"/>
                        <a14:foregroundMark x1="48519" y1="4569" x2="49074" y2="93147"/>
                        <a14:foregroundMark x1="28519" y1="95939" x2="34444" y2="96193"/>
                        <a14:foregroundMark x1="44444" y1="94670" x2="52222" y2="94416"/>
                        <a14:foregroundMark x1="42407" y1="86802" x2="45185" y2="43401"/>
                        <a14:foregroundMark x1="45185" y1="43401" x2="42593" y2="37310"/>
                        <a14:foregroundMark x1="54444" y1="36041" x2="55370" y2="93909"/>
                        <a14:foregroundMark x1="43333" y1="32741" x2="41296" y2="53046"/>
                        <a14:foregroundMark x1="69444" y1="5584" x2="68704" y2="92640"/>
                        <a14:foregroundMark x1="62778" y1="97208" x2="70741" y2="98223"/>
                        <a14:foregroundMark x1="85370" y1="95178" x2="89630" y2="6345"/>
                        <a14:foregroundMark x1="88519" y1="2538" x2="92037" y2="17513"/>
                        <a14:foregroundMark x1="92037" y1="17513" x2="96296" y2="87817"/>
                        <a14:foregroundMark x1="85185" y1="95178" x2="94815" y2="95939"/>
                        <a14:foregroundMark x1="41111" y1="91371" x2="44444" y2="96701"/>
                        <a14:foregroundMark x1="67593" y1="2030" x2="70741" y2="2538"/>
                        <a14:foregroundMark x1="87037" y1="20305" x2="86852" y2="34264"/>
                        <a14:foregroundMark x1="86852" y1="34264" x2="80185" y2="64975"/>
                        <a14:foregroundMark x1="80185" y1="64975" x2="81481" y2="72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851"/>
          <a:stretch/>
        </p:blipFill>
        <p:spPr bwMode="auto">
          <a:xfrm>
            <a:off x="2554569" y="4351961"/>
            <a:ext cx="464108" cy="160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people &amp; event] 호주 브랜드 유일의 국보급 지정 와인, 펜폴즈 : 네이버 블로그">
            <a:extLst>
              <a:ext uri="{FF2B5EF4-FFF2-40B4-BE49-F238E27FC236}">
                <a16:creationId xmlns:a16="http://schemas.microsoft.com/office/drawing/2014/main" id="{515B90A2-0BA9-1B8D-27EE-F8FB9E0D1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30" b="97970" l="926" r="96111">
                        <a14:foregroundMark x1="9444" y1="6599" x2="8704" y2="90102"/>
                        <a14:foregroundMark x1="30185" y1="5584" x2="28889" y2="90355"/>
                        <a14:foregroundMark x1="9259" y1="5838" x2="8519" y2="4569"/>
                        <a14:foregroundMark x1="46667" y1="3299" x2="49444" y2="3299"/>
                        <a14:foregroundMark x1="23148" y1="85279" x2="32593" y2="84772"/>
                        <a14:foregroundMark x1="24630" y1="92640" x2="32778" y2="92640"/>
                        <a14:foregroundMark x1="5185" y1="33756" x2="370" y2="76396"/>
                        <a14:foregroundMark x1="370" y1="76396" x2="1296" y2="89848"/>
                        <a14:foregroundMark x1="1296" y1="89848" x2="2963" y2="91117"/>
                        <a14:foregroundMark x1="4630" y1="94416" x2="12963" y2="94670"/>
                        <a14:foregroundMark x1="13148" y1="82741" x2="14259" y2="90863"/>
                        <a14:foregroundMark x1="14074" y1="45685" x2="10185" y2="87563"/>
                        <a14:foregroundMark x1="27222" y1="46193" x2="26852" y2="87817"/>
                        <a14:foregroundMark x1="48519" y1="4569" x2="49074" y2="93147"/>
                        <a14:foregroundMark x1="28519" y1="95939" x2="34444" y2="96193"/>
                        <a14:foregroundMark x1="44444" y1="94670" x2="52222" y2="94416"/>
                        <a14:foregroundMark x1="42407" y1="86802" x2="45185" y2="43401"/>
                        <a14:foregroundMark x1="45185" y1="43401" x2="42593" y2="37310"/>
                        <a14:foregroundMark x1="54444" y1="36041" x2="55370" y2="93909"/>
                        <a14:foregroundMark x1="43333" y1="32741" x2="41296" y2="53046"/>
                        <a14:foregroundMark x1="69444" y1="5584" x2="68704" y2="92640"/>
                        <a14:foregroundMark x1="62778" y1="97208" x2="70741" y2="98223"/>
                        <a14:foregroundMark x1="85370" y1="95178" x2="89630" y2="6345"/>
                        <a14:foregroundMark x1="88519" y1="2538" x2="92037" y2="17513"/>
                        <a14:foregroundMark x1="92037" y1="17513" x2="96296" y2="87817"/>
                        <a14:foregroundMark x1="85185" y1="95178" x2="94815" y2="95939"/>
                        <a14:foregroundMark x1="41111" y1="91371" x2="44444" y2="96701"/>
                        <a14:foregroundMark x1="67593" y1="2030" x2="70741" y2="2538"/>
                        <a14:foregroundMark x1="87037" y1="20305" x2="86852" y2="34264"/>
                        <a14:foregroundMark x1="86852" y1="34264" x2="80185" y2="64975"/>
                        <a14:foregroundMark x1="80185" y1="64975" x2="81481" y2="72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76" r="61922"/>
          <a:stretch/>
        </p:blipFill>
        <p:spPr bwMode="auto">
          <a:xfrm>
            <a:off x="5368156" y="4370784"/>
            <a:ext cx="392198" cy="156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1/2 액자 34">
            <a:extLst>
              <a:ext uri="{FF2B5EF4-FFF2-40B4-BE49-F238E27FC236}">
                <a16:creationId xmlns:a16="http://schemas.microsoft.com/office/drawing/2014/main" id="{A632B2EC-93C1-748C-62DF-D6015FFA33A9}"/>
              </a:ext>
            </a:extLst>
          </p:cNvPr>
          <p:cNvSpPr/>
          <p:nvPr/>
        </p:nvSpPr>
        <p:spPr>
          <a:xfrm rot="19024361">
            <a:off x="1809756" y="4858613"/>
            <a:ext cx="414053" cy="414053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1/2 액자 36">
            <a:extLst>
              <a:ext uri="{FF2B5EF4-FFF2-40B4-BE49-F238E27FC236}">
                <a16:creationId xmlns:a16="http://schemas.microsoft.com/office/drawing/2014/main" id="{0D146D84-E592-3056-7D3F-ADF052E688B2}"/>
              </a:ext>
            </a:extLst>
          </p:cNvPr>
          <p:cNvSpPr/>
          <p:nvPr/>
        </p:nvSpPr>
        <p:spPr>
          <a:xfrm rot="2575639" flipH="1">
            <a:off x="7819331" y="4814333"/>
            <a:ext cx="414053" cy="414053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992467-70DF-440C-FF7A-DBD5DACC6440}"/>
              </a:ext>
            </a:extLst>
          </p:cNvPr>
          <p:cNvSpPr/>
          <p:nvPr/>
        </p:nvSpPr>
        <p:spPr>
          <a:xfrm>
            <a:off x="276045" y="6358286"/>
            <a:ext cx="8609162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9511EFC-C1E8-D984-DDD1-96E32CE31FF2}"/>
              </a:ext>
            </a:extLst>
          </p:cNvPr>
          <p:cNvSpPr/>
          <p:nvPr/>
        </p:nvSpPr>
        <p:spPr>
          <a:xfrm>
            <a:off x="1860317" y="1764543"/>
            <a:ext cx="6377465" cy="2092569"/>
          </a:xfrm>
          <a:prstGeom prst="roundRect">
            <a:avLst>
              <a:gd name="adj" fmla="val 6853"/>
            </a:avLst>
          </a:prstGeom>
          <a:solidFill>
            <a:srgbClr val="CD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6268925-F972-18F5-112D-E1C79A598F07}"/>
              </a:ext>
            </a:extLst>
          </p:cNvPr>
          <p:cNvSpPr/>
          <p:nvPr/>
        </p:nvSpPr>
        <p:spPr>
          <a:xfrm>
            <a:off x="1986341" y="1908150"/>
            <a:ext cx="6125307" cy="1825869"/>
          </a:xfrm>
          <a:prstGeom prst="roundRect">
            <a:avLst>
              <a:gd name="adj" fmla="val 6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E9A4EE-2F81-B09F-931A-6B7AB6918416}"/>
              </a:ext>
            </a:extLst>
          </p:cNvPr>
          <p:cNvSpPr txBox="1"/>
          <p:nvPr/>
        </p:nvSpPr>
        <p:spPr>
          <a:xfrm>
            <a:off x="536631" y="1767404"/>
            <a:ext cx="1748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My</a:t>
            </a:r>
          </a:p>
          <a:p>
            <a:r>
              <a:rPr lang="en-US" altLang="ko-KR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Like</a:t>
            </a:r>
            <a:endParaRPr lang="ko-KR" altLang="en-US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pic>
        <p:nvPicPr>
          <p:cNvPr id="53" name="Picture 10" descr="people &amp; event] 호주 브랜드 유일의 국보급 지정 와인, 펜폴즈 : 네이버 블로그">
            <a:extLst>
              <a:ext uri="{FF2B5EF4-FFF2-40B4-BE49-F238E27FC236}">
                <a16:creationId xmlns:a16="http://schemas.microsoft.com/office/drawing/2014/main" id="{0518A159-1669-7DA2-41A3-E94732AE3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30" b="97970" l="926" r="96111">
                        <a14:foregroundMark x1="9444" y1="6599" x2="8704" y2="90102"/>
                        <a14:foregroundMark x1="30185" y1="5584" x2="28889" y2="90355"/>
                        <a14:foregroundMark x1="9259" y1="5838" x2="8519" y2="4569"/>
                        <a14:foregroundMark x1="46667" y1="3299" x2="49444" y2="3299"/>
                        <a14:foregroundMark x1="23148" y1="85279" x2="32593" y2="84772"/>
                        <a14:foregroundMark x1="24630" y1="92640" x2="32778" y2="92640"/>
                        <a14:foregroundMark x1="5185" y1="33756" x2="370" y2="76396"/>
                        <a14:foregroundMark x1="370" y1="76396" x2="1296" y2="89848"/>
                        <a14:foregroundMark x1="1296" y1="89848" x2="2963" y2="91117"/>
                        <a14:foregroundMark x1="4630" y1="94416" x2="12963" y2="94670"/>
                        <a14:foregroundMark x1="13148" y1="82741" x2="14259" y2="90863"/>
                        <a14:foregroundMark x1="14074" y1="45685" x2="10185" y2="87563"/>
                        <a14:foregroundMark x1="27222" y1="46193" x2="26852" y2="87817"/>
                        <a14:foregroundMark x1="48519" y1="4569" x2="49074" y2="93147"/>
                        <a14:foregroundMark x1="28519" y1="95939" x2="34444" y2="96193"/>
                        <a14:foregroundMark x1="44444" y1="94670" x2="52222" y2="94416"/>
                        <a14:foregroundMark x1="42407" y1="86802" x2="45185" y2="43401"/>
                        <a14:foregroundMark x1="45185" y1="43401" x2="42593" y2="37310"/>
                        <a14:foregroundMark x1="54444" y1="36041" x2="55370" y2="93909"/>
                        <a14:foregroundMark x1="43333" y1="32741" x2="41296" y2="53046"/>
                        <a14:foregroundMark x1="69444" y1="5584" x2="68704" y2="92640"/>
                        <a14:foregroundMark x1="62778" y1="97208" x2="70741" y2="98223"/>
                        <a14:foregroundMark x1="85370" y1="95178" x2="89630" y2="6345"/>
                        <a14:foregroundMark x1="88519" y1="2538" x2="92037" y2="17513"/>
                        <a14:foregroundMark x1="92037" y1="17513" x2="96296" y2="87817"/>
                        <a14:foregroundMark x1="85185" y1="95178" x2="94815" y2="95939"/>
                        <a14:foregroundMark x1="41111" y1="91371" x2="44444" y2="96701"/>
                        <a14:foregroundMark x1="67593" y1="2030" x2="70741" y2="2538"/>
                        <a14:foregroundMark x1="87037" y1="20305" x2="86852" y2="34264"/>
                        <a14:foregroundMark x1="86852" y1="34264" x2="80185" y2="64975"/>
                        <a14:foregroundMark x1="80185" y1="64975" x2="81481" y2="72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851"/>
          <a:stretch/>
        </p:blipFill>
        <p:spPr bwMode="auto">
          <a:xfrm>
            <a:off x="2573619" y="2151686"/>
            <a:ext cx="464108" cy="160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1/2 액자 56">
            <a:extLst>
              <a:ext uri="{FF2B5EF4-FFF2-40B4-BE49-F238E27FC236}">
                <a16:creationId xmlns:a16="http://schemas.microsoft.com/office/drawing/2014/main" id="{AB7214BB-7AC5-B529-A779-ED6EC94ED89A}"/>
              </a:ext>
            </a:extLst>
          </p:cNvPr>
          <p:cNvSpPr/>
          <p:nvPr/>
        </p:nvSpPr>
        <p:spPr>
          <a:xfrm rot="19024361">
            <a:off x="1828806" y="2658338"/>
            <a:ext cx="414053" cy="414053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1/2 액자 58">
            <a:extLst>
              <a:ext uri="{FF2B5EF4-FFF2-40B4-BE49-F238E27FC236}">
                <a16:creationId xmlns:a16="http://schemas.microsoft.com/office/drawing/2014/main" id="{5AA1E564-69CC-6F17-2FAD-743D958F254E}"/>
              </a:ext>
            </a:extLst>
          </p:cNvPr>
          <p:cNvSpPr/>
          <p:nvPr/>
        </p:nvSpPr>
        <p:spPr>
          <a:xfrm rot="2575639" flipH="1">
            <a:off x="7838381" y="2614058"/>
            <a:ext cx="414053" cy="414053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1" name="Picture 10" descr="people &amp; event] 호주 브랜드 유일의 국보급 지정 와인, 펜폴즈 : 네이버 블로그">
            <a:extLst>
              <a:ext uri="{FF2B5EF4-FFF2-40B4-BE49-F238E27FC236}">
                <a16:creationId xmlns:a16="http://schemas.microsoft.com/office/drawing/2014/main" id="{C7342D32-B6A3-2A51-8647-BAAC44EF2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30" b="97970" l="926" r="96111">
                        <a14:foregroundMark x1="9444" y1="6599" x2="8704" y2="90102"/>
                        <a14:foregroundMark x1="30185" y1="5584" x2="28889" y2="90355"/>
                        <a14:foregroundMark x1="9259" y1="5838" x2="8519" y2="4569"/>
                        <a14:foregroundMark x1="46667" y1="3299" x2="49444" y2="3299"/>
                        <a14:foregroundMark x1="23148" y1="85279" x2="32593" y2="84772"/>
                        <a14:foregroundMark x1="24630" y1="92640" x2="32778" y2="92640"/>
                        <a14:foregroundMark x1="5185" y1="33756" x2="370" y2="76396"/>
                        <a14:foregroundMark x1="370" y1="76396" x2="1296" y2="89848"/>
                        <a14:foregroundMark x1="1296" y1="89848" x2="2963" y2="91117"/>
                        <a14:foregroundMark x1="4630" y1="94416" x2="12963" y2="94670"/>
                        <a14:foregroundMark x1="13148" y1="82741" x2="14259" y2="90863"/>
                        <a14:foregroundMark x1="14074" y1="45685" x2="10185" y2="87563"/>
                        <a14:foregroundMark x1="27222" y1="46193" x2="26852" y2="87817"/>
                        <a14:foregroundMark x1="48519" y1="4569" x2="49074" y2="93147"/>
                        <a14:foregroundMark x1="28519" y1="95939" x2="34444" y2="96193"/>
                        <a14:foregroundMark x1="44444" y1="94670" x2="52222" y2="94416"/>
                        <a14:foregroundMark x1="42407" y1="86802" x2="45185" y2="43401"/>
                        <a14:foregroundMark x1="45185" y1="43401" x2="42593" y2="37310"/>
                        <a14:foregroundMark x1="54444" y1="36041" x2="55370" y2="93909"/>
                        <a14:foregroundMark x1="43333" y1="32741" x2="41296" y2="53046"/>
                        <a14:foregroundMark x1="69444" y1="5584" x2="68704" y2="92640"/>
                        <a14:foregroundMark x1="62778" y1="97208" x2="70741" y2="98223"/>
                        <a14:foregroundMark x1="85370" y1="95178" x2="89630" y2="6345"/>
                        <a14:foregroundMark x1="88519" y1="2538" x2="92037" y2="17513"/>
                        <a14:foregroundMark x1="92037" y1="17513" x2="96296" y2="87817"/>
                        <a14:foregroundMark x1="85185" y1="95178" x2="94815" y2="95939"/>
                        <a14:foregroundMark x1="41111" y1="91371" x2="44444" y2="96701"/>
                        <a14:foregroundMark x1="67593" y1="2030" x2="70741" y2="2538"/>
                        <a14:foregroundMark x1="87037" y1="20305" x2="86852" y2="34264"/>
                        <a14:foregroundMark x1="86852" y1="34264" x2="80185" y2="64975"/>
                        <a14:foregroundMark x1="80185" y1="64975" x2="81481" y2="72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814" r="21663"/>
          <a:stretch/>
        </p:blipFill>
        <p:spPr bwMode="auto">
          <a:xfrm>
            <a:off x="3912693" y="2103315"/>
            <a:ext cx="464108" cy="165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707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가족 - 무료 사람들개 아이콘">
            <a:extLst>
              <a:ext uri="{FF2B5EF4-FFF2-40B4-BE49-F238E27FC236}">
                <a16:creationId xmlns:a16="http://schemas.microsoft.com/office/drawing/2014/main" id="{F37A29A9-457D-1058-3A33-EA57EB7C4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55" t="-15693" r="-13877" b="-1"/>
          <a:stretch/>
        </p:blipFill>
        <p:spPr bwMode="auto">
          <a:xfrm>
            <a:off x="868908" y="349150"/>
            <a:ext cx="3182871" cy="289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3D7492-75FF-CF60-DE7E-58446467E67E}"/>
              </a:ext>
            </a:extLst>
          </p:cNvPr>
          <p:cNvGrpSpPr/>
          <p:nvPr/>
        </p:nvGrpSpPr>
        <p:grpSpPr>
          <a:xfrm>
            <a:off x="6227631" y="349150"/>
            <a:ext cx="3018590" cy="2899723"/>
            <a:chOff x="8040474" y="3322749"/>
            <a:chExt cx="3149598" cy="3149598"/>
          </a:xfrm>
        </p:grpSpPr>
        <p:pic>
          <p:nvPicPr>
            <p:cNvPr id="4108" name="Picture 12" descr="연인 - 무료 사랑과 로맨스개 아이콘">
              <a:extLst>
                <a:ext uri="{FF2B5EF4-FFF2-40B4-BE49-F238E27FC236}">
                  <a16:creationId xmlns:a16="http://schemas.microsoft.com/office/drawing/2014/main" id="{43B60EC8-7E34-ADE0-93F4-9769EAB92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0474" y="3322749"/>
              <a:ext cx="3149598" cy="3149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오래된 - 무료 사람들개 아이콘">
              <a:extLst>
                <a:ext uri="{FF2B5EF4-FFF2-40B4-BE49-F238E27FC236}">
                  <a16:creationId xmlns:a16="http://schemas.microsoft.com/office/drawing/2014/main" id="{8C178260-8E65-0A3E-F7FE-C09F42E90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7977" y="5233100"/>
              <a:ext cx="1175389" cy="1175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1D6DF4-12A0-0B89-0D8D-2101D776B0CC}"/>
              </a:ext>
            </a:extLst>
          </p:cNvPr>
          <p:cNvGrpSpPr/>
          <p:nvPr/>
        </p:nvGrpSpPr>
        <p:grpSpPr>
          <a:xfrm>
            <a:off x="-2693409" y="25486"/>
            <a:ext cx="3142367" cy="3034871"/>
            <a:chOff x="3469299" y="139651"/>
            <a:chExt cx="3780636" cy="36913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C9E9A1F-336D-4970-805B-43B2C2D1A464}"/>
                </a:ext>
              </a:extLst>
            </p:cNvPr>
            <p:cNvGrpSpPr/>
            <p:nvPr/>
          </p:nvGrpSpPr>
          <p:grpSpPr>
            <a:xfrm>
              <a:off x="3469299" y="926093"/>
              <a:ext cx="3780636" cy="2904894"/>
              <a:chOff x="4083431" y="652970"/>
              <a:chExt cx="3780636" cy="2904894"/>
            </a:xfrm>
          </p:grpSpPr>
          <p:pic>
            <p:nvPicPr>
              <p:cNvPr id="4102" name="Picture 6" descr="가족 - 무료 여러 가지 잡다한개 아이콘">
                <a:extLst>
                  <a:ext uri="{FF2B5EF4-FFF2-40B4-BE49-F238E27FC236}">
                    <a16:creationId xmlns:a16="http://schemas.microsoft.com/office/drawing/2014/main" id="{F3ACA1D0-01D4-1A67-B015-8A744F5F5B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13407"/>
              <a:stretch/>
            </p:blipFill>
            <p:spPr bwMode="auto">
              <a:xfrm>
                <a:off x="4733308" y="652970"/>
                <a:ext cx="2561479" cy="29048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4" name="Picture 18" descr="초콜릿 - 무료 음식개 아이콘">
                <a:extLst>
                  <a:ext uri="{FF2B5EF4-FFF2-40B4-BE49-F238E27FC236}">
                    <a16:creationId xmlns:a16="http://schemas.microsoft.com/office/drawing/2014/main" id="{F9B0B158-E228-7771-0915-0A780B6F86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721599">
                <a:off x="4083431" y="1402509"/>
                <a:ext cx="653204" cy="6532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6" name="Picture 20" descr="생일 케이크 - 무료 음식개 아이콘">
                <a:extLst>
                  <a:ext uri="{FF2B5EF4-FFF2-40B4-BE49-F238E27FC236}">
                    <a16:creationId xmlns:a16="http://schemas.microsoft.com/office/drawing/2014/main" id="{94CC44F3-DAB0-5F1C-45D9-E030134280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7854">
                <a:off x="7329229" y="1933709"/>
                <a:ext cx="534838" cy="5348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18" name="Picture 22" descr="사탕 - 무료 생일과 파티개 아이콘">
              <a:extLst>
                <a:ext uri="{FF2B5EF4-FFF2-40B4-BE49-F238E27FC236}">
                  <a16:creationId xmlns:a16="http://schemas.microsoft.com/office/drawing/2014/main" id="{7559E837-9797-ECF3-91F5-116693AF3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6694" y="139651"/>
              <a:ext cx="786442" cy="786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F5ABEC0-5635-C2AB-DC5F-AE9C62D54F20}"/>
              </a:ext>
            </a:extLst>
          </p:cNvPr>
          <p:cNvGrpSpPr/>
          <p:nvPr/>
        </p:nvGrpSpPr>
        <p:grpSpPr>
          <a:xfrm>
            <a:off x="3459708" y="349467"/>
            <a:ext cx="3182871" cy="2899406"/>
            <a:chOff x="5620248" y="3585533"/>
            <a:chExt cx="3182871" cy="306562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A9DE8D1-0154-1F90-071A-8FFE557EABC6}"/>
                </a:ext>
              </a:extLst>
            </p:cNvPr>
            <p:cNvGrpSpPr/>
            <p:nvPr/>
          </p:nvGrpSpPr>
          <p:grpSpPr>
            <a:xfrm>
              <a:off x="5620248" y="4171310"/>
              <a:ext cx="3182871" cy="2479844"/>
              <a:chOff x="5723765" y="4057073"/>
              <a:chExt cx="3182871" cy="2479844"/>
            </a:xfrm>
          </p:grpSpPr>
          <p:pic>
            <p:nvPicPr>
              <p:cNvPr id="4106" name="Picture 10" descr="부모님 - 무료 사람들개 아이콘">
                <a:extLst>
                  <a:ext uri="{FF2B5EF4-FFF2-40B4-BE49-F238E27FC236}">
                    <a16:creationId xmlns:a16="http://schemas.microsoft.com/office/drawing/2014/main" id="{19F2FE7C-0E67-A12C-4907-CCE7FDC0A0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5266" r="-15266" b="-1699"/>
              <a:stretch/>
            </p:blipFill>
            <p:spPr bwMode="auto">
              <a:xfrm>
                <a:off x="5723765" y="4057073"/>
                <a:ext cx="3182871" cy="2479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958A8C2C-174E-9C49-0856-E86B69E0CB67}"/>
                  </a:ext>
                </a:extLst>
              </p:cNvPr>
              <p:cNvSpPr/>
              <p:nvPr/>
            </p:nvSpPr>
            <p:spPr>
              <a:xfrm>
                <a:off x="6283167" y="4830008"/>
                <a:ext cx="314036" cy="14778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2F04EF4F-0B4A-16EE-FB12-F189A2B27D7D}"/>
                  </a:ext>
                </a:extLst>
              </p:cNvPr>
              <p:cNvSpPr/>
              <p:nvPr/>
            </p:nvSpPr>
            <p:spPr>
              <a:xfrm>
                <a:off x="6935899" y="4830008"/>
                <a:ext cx="314036" cy="14778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FC5026F-A11F-1EDE-F1C4-406083BCA72E}"/>
                  </a:ext>
                </a:extLst>
              </p:cNvPr>
              <p:cNvSpPr/>
              <p:nvPr/>
            </p:nvSpPr>
            <p:spPr>
              <a:xfrm>
                <a:off x="7439630" y="5050720"/>
                <a:ext cx="314036" cy="14778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44B392F2-8766-3B51-528D-4058A00947C0}"/>
                  </a:ext>
                </a:extLst>
              </p:cNvPr>
              <p:cNvSpPr/>
              <p:nvPr/>
            </p:nvSpPr>
            <p:spPr>
              <a:xfrm>
                <a:off x="8071798" y="5050720"/>
                <a:ext cx="314036" cy="14778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" name="Picture 12" descr="연인 - 무료 사랑과 로맨스개 아이콘">
              <a:extLst>
                <a:ext uri="{FF2B5EF4-FFF2-40B4-BE49-F238E27FC236}">
                  <a16:creationId xmlns:a16="http://schemas.microsoft.com/office/drawing/2014/main" id="{6B16B42F-7253-14C1-5411-9A873DE13B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82" r="25560" b="74793"/>
            <a:stretch/>
          </p:blipFill>
          <p:spPr bwMode="auto">
            <a:xfrm>
              <a:off x="6832382" y="3585533"/>
              <a:ext cx="823431" cy="721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382FBBF-5D7E-C6C9-BDAB-DD56815DEBCC}"/>
              </a:ext>
            </a:extLst>
          </p:cNvPr>
          <p:cNvGrpSpPr/>
          <p:nvPr/>
        </p:nvGrpSpPr>
        <p:grpSpPr>
          <a:xfrm>
            <a:off x="9298871" y="3672805"/>
            <a:ext cx="2893129" cy="2636853"/>
            <a:chOff x="7262835" y="631783"/>
            <a:chExt cx="3142367" cy="2857500"/>
          </a:xfrm>
        </p:grpSpPr>
        <p:pic>
          <p:nvPicPr>
            <p:cNvPr id="4100" name="Picture 4" descr="Amigos - Iconos gratis de personas">
              <a:extLst>
                <a:ext uri="{FF2B5EF4-FFF2-40B4-BE49-F238E27FC236}">
                  <a16:creationId xmlns:a16="http://schemas.microsoft.com/office/drawing/2014/main" id="{9D138D8E-4340-1010-9AB4-9DEDB4147F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66"/>
            <a:stretch/>
          </p:blipFill>
          <p:spPr bwMode="auto">
            <a:xfrm>
              <a:off x="7262835" y="631783"/>
              <a:ext cx="3142367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24" descr="떡볶이 - 무료 문화개 아이콘">
              <a:extLst>
                <a:ext uri="{FF2B5EF4-FFF2-40B4-BE49-F238E27FC236}">
                  <a16:creationId xmlns:a16="http://schemas.microsoft.com/office/drawing/2014/main" id="{7E98A09A-C01A-9A1C-55B4-7D97A8C76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937">
              <a:off x="8416692" y="665631"/>
              <a:ext cx="588409" cy="588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4" name="Picture 28" descr="고추 고추 - 무료 음식과 식당개 아이콘">
              <a:extLst>
                <a:ext uri="{FF2B5EF4-FFF2-40B4-BE49-F238E27FC236}">
                  <a16:creationId xmlns:a16="http://schemas.microsoft.com/office/drawing/2014/main" id="{B5E164EE-CA45-C945-1F53-B31A71CF4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630">
              <a:off x="9771874" y="1390283"/>
              <a:ext cx="488801" cy="48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30" descr="고추 - 무료 음식과 식당개 아이콘">
              <a:extLst>
                <a:ext uri="{FF2B5EF4-FFF2-40B4-BE49-F238E27FC236}">
                  <a16:creationId xmlns:a16="http://schemas.microsoft.com/office/drawing/2014/main" id="{931C5F8E-9825-9440-C18B-C8AA8EDA8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8875" y="1444576"/>
              <a:ext cx="404741" cy="40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6479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</a:t>
            </a:r>
            <a:endParaRPr lang="ko-KR" altLang="en-US" dirty="0"/>
          </a:p>
        </p:txBody>
      </p:sp>
      <p:pic>
        <p:nvPicPr>
          <p:cNvPr id="1026" name="Picture 2" descr="와인그래프">
            <a:extLst>
              <a:ext uri="{FF2B5EF4-FFF2-40B4-BE49-F238E27FC236}">
                <a16:creationId xmlns:a16="http://schemas.microsoft.com/office/drawing/2014/main" id="{81F7A877-26C4-47EC-3B74-ABBA7CC9B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6514" y="264791"/>
            <a:ext cx="1584498" cy="316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8A1CA35-7DC8-5FE2-7A26-BA146840C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896" y="2902865"/>
            <a:ext cx="1786116" cy="35496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870B35-B124-9210-3057-7BEE024532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62" t="10919"/>
          <a:stretch/>
        </p:blipFill>
        <p:spPr>
          <a:xfrm>
            <a:off x="676129" y="3646160"/>
            <a:ext cx="1865927" cy="15866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A1B2769-CED2-33C7-D1F4-72A70A622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869" y="1350034"/>
            <a:ext cx="2190750" cy="17716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7B467C-63C6-90AE-9EDB-52A4EF680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287" y="1906915"/>
            <a:ext cx="2457450" cy="13049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5278294-F0DE-25E6-601A-F7425FFC3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047" y="1256643"/>
            <a:ext cx="2286218" cy="172366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7F18E44-4A46-9F07-2FB1-245382210D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5684" y="3169966"/>
            <a:ext cx="3759500" cy="264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5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Logo: </a:t>
            </a:r>
            <a:r>
              <a:rPr lang="en-US" altLang="ko-KR" dirty="0">
                <a:hlinkClick r:id="rId2"/>
              </a:rPr>
              <a:t>https://looka.com/explore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EAB183-92DF-08D0-6D38-2E210582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677" y="342925"/>
            <a:ext cx="2477232" cy="17098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2CF964-CF13-AF5F-0258-33233ABBB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619" y="431615"/>
            <a:ext cx="2148726" cy="15324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7339EA-D031-24A9-86C9-657510747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984" y1="58071" x2="16984" y2="58071"/>
                        <a14:foregroundMark x1="24185" y1="69882" x2="24185" y2="69882"/>
                        <a14:foregroundMark x1="45516" y1="60433" x2="45516" y2="60433"/>
                        <a14:foregroundMark x1="52038" y1="59449" x2="52038" y2="59449"/>
                        <a14:foregroundMark x1="63859" y1="59843" x2="63859" y2="59843"/>
                        <a14:foregroundMark x1="77310" y1="59055" x2="77310" y2="59055"/>
                        <a14:foregroundMark x1="45788" y1="34449" x2="45788" y2="34449"/>
                        <a14:foregroundMark x1="42391" y1="27953" x2="42391" y2="27953"/>
                        <a14:foregroundMark x1="51495" y1="45472" x2="51495" y2="45472"/>
                        <a14:foregroundMark x1="47283" y1="43110" x2="47283" y2="43110"/>
                        <a14:foregroundMark x1="47826" y1="44094" x2="47826" y2="44094"/>
                        <a14:foregroundMark x1="50679" y1="38386" x2="50679" y2="38386"/>
                        <a14:foregroundMark x1="39538" y1="23622" x2="39538" y2="23622"/>
                        <a14:foregroundMark x1="40489" y1="19094" x2="40489" y2="19094"/>
                        <a14:foregroundMark x1="42391" y1="21654" x2="42391" y2="21654"/>
                        <a14:foregroundMark x1="36821" y1="23425" x2="36821" y2="23425"/>
                        <a14:foregroundMark x1="38859" y1="26378" x2="38859" y2="26378"/>
                        <a14:foregroundMark x1="22826" y1="77559" x2="22826" y2="77559"/>
                        <a14:foregroundMark x1="25951" y1="77362" x2="25951" y2="77362"/>
                        <a14:foregroundMark x1="26902" y1="79528" x2="26902" y2="79528"/>
                        <a14:foregroundMark x1="30707" y1="77165" x2="30707" y2="77165"/>
                        <a14:foregroundMark x1="34647" y1="75591" x2="34647" y2="75591"/>
                        <a14:foregroundMark x1="37500" y1="76575" x2="37500" y2="76575"/>
                        <a14:foregroundMark x1="41168" y1="79921" x2="41168" y2="79921"/>
                        <a14:foregroundMark x1="45516" y1="77756" x2="45516" y2="77756"/>
                        <a14:foregroundMark x1="47962" y1="77362" x2="47962" y2="77362"/>
                        <a14:foregroundMark x1="53533" y1="78150" x2="53533" y2="78150"/>
                        <a14:foregroundMark x1="57609" y1="77756" x2="57609" y2="77756"/>
                        <a14:foregroundMark x1="59511" y1="76181" x2="59511" y2="76181"/>
                        <a14:foregroundMark x1="60870" y1="78740" x2="60870" y2="78740"/>
                        <a14:foregroundMark x1="63315" y1="76969" x2="63315" y2="76969"/>
                        <a14:foregroundMark x1="64130" y1="79724" x2="64130" y2="79724"/>
                        <a14:foregroundMark x1="66168" y1="76969" x2="66168" y2="76969"/>
                        <a14:foregroundMark x1="23234" y1="79331" x2="23370" y2="79528"/>
                        <a14:foregroundMark x1="59375" y1="78150" x2="59375" y2="78150"/>
                        <a14:foregroundMark x1="45109" y1="79528" x2="45788" y2="79331"/>
                        <a14:backgroundMark x1="16984" y1="60236" x2="16984" y2="60236"/>
                        <a14:backgroundMark x1="23370" y1="76969" x2="23370" y2="76969"/>
                        <a14:backgroundMark x1="34647" y1="77362" x2="34647" y2="77362"/>
                        <a14:backgroundMark x1="23505" y1="78937" x2="23505" y2="78937"/>
                        <a14:backgroundMark x1="45380" y1="76969" x2="45380" y2="76969"/>
                        <a14:backgroundMark x1="45245" y1="78937" x2="45245" y2="789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2865" y="431615"/>
            <a:ext cx="2214028" cy="152816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65EF49-16A4-2112-393A-8A8D95798014}"/>
              </a:ext>
            </a:extLst>
          </p:cNvPr>
          <p:cNvSpPr/>
          <p:nvPr/>
        </p:nvSpPr>
        <p:spPr>
          <a:xfrm>
            <a:off x="846215" y="2359315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BF47A6-7D81-1535-E069-BD5AE7097921}"/>
              </a:ext>
            </a:extLst>
          </p:cNvPr>
          <p:cNvSpPr/>
          <p:nvPr/>
        </p:nvSpPr>
        <p:spPr>
          <a:xfrm>
            <a:off x="924948" y="472896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이끌림B" panose="02020600000000000000" pitchFamily="18" charset="-127"/>
                <a:ea typeface="a이끌림B" panose="02020600000000000000" pitchFamily="18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이끌림B" panose="02020600000000000000" pitchFamily="18" charset="-127"/>
                <a:ea typeface="a이끌림B" panose="02020600000000000000" pitchFamily="18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9EF209-A707-A831-AA64-6F21852A57E0}"/>
              </a:ext>
            </a:extLst>
          </p:cNvPr>
          <p:cNvSpPr/>
          <p:nvPr/>
        </p:nvSpPr>
        <p:spPr>
          <a:xfrm>
            <a:off x="8468747" y="472896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B9864C-79C5-131D-7BAD-B49DF18DB5E4}"/>
              </a:ext>
            </a:extLst>
          </p:cNvPr>
          <p:cNvSpPr/>
          <p:nvPr/>
        </p:nvSpPr>
        <p:spPr>
          <a:xfrm>
            <a:off x="4486275" y="207034"/>
            <a:ext cx="7490618" cy="2070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8290CF-1895-4148-6F90-8B76CF1CE6A2}"/>
              </a:ext>
            </a:extLst>
          </p:cNvPr>
          <p:cNvSpPr/>
          <p:nvPr/>
        </p:nvSpPr>
        <p:spPr>
          <a:xfrm>
            <a:off x="4610100" y="311809"/>
            <a:ext cx="5152765" cy="1904653"/>
          </a:xfrm>
          <a:prstGeom prst="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4192D2-94AE-F5BA-0857-290E52E15413}"/>
              </a:ext>
            </a:extLst>
          </p:cNvPr>
          <p:cNvSpPr txBox="1"/>
          <p:nvPr/>
        </p:nvSpPr>
        <p:spPr>
          <a:xfrm>
            <a:off x="6191250" y="2317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시안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90531-F7B8-AEE0-9187-1D1F16067C2B}"/>
              </a:ext>
            </a:extLst>
          </p:cNvPr>
          <p:cNvSpPr txBox="1"/>
          <p:nvPr/>
        </p:nvSpPr>
        <p:spPr>
          <a:xfrm>
            <a:off x="10306050" y="1936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투명 배경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85A08C-AD77-5D10-76E9-F1A956A39927}"/>
              </a:ext>
            </a:extLst>
          </p:cNvPr>
          <p:cNvSpPr/>
          <p:nvPr/>
        </p:nvSpPr>
        <p:spPr>
          <a:xfrm>
            <a:off x="5068322" y="472896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B7EA4AC-78F3-75A8-D307-EE4E7BF6C8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2245774" y="3750217"/>
            <a:ext cx="630995" cy="107128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D3FF15D-82F2-69B0-6C52-AA43244320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384526" y="3616648"/>
            <a:ext cx="699138" cy="118697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9AA1CC8-C387-2D1B-6C95-05D2BB141B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9867909" y="3711727"/>
            <a:ext cx="630995" cy="10712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967F43C-7B8A-D7D7-1EC0-F98D01C299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2149494" y="1247983"/>
            <a:ext cx="727275" cy="12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2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621196"/>
            <a:ext cx="8609162" cy="6139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146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LANDING</a:t>
            </a:r>
            <a:endParaRPr lang="ko-KR" altLang="en-US" dirty="0"/>
          </a:p>
        </p:txBody>
      </p:sp>
      <p:pic>
        <p:nvPicPr>
          <p:cNvPr id="3078" name="Picture 6" descr="주식회사 퍼시픽랩">
            <a:extLst>
              <a:ext uri="{FF2B5EF4-FFF2-40B4-BE49-F238E27FC236}">
                <a16:creationId xmlns:a16="http://schemas.microsoft.com/office/drawing/2014/main" id="{1F967B5F-CBFF-B80A-7166-24BCAE4CE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513" y="129814"/>
            <a:ext cx="2393561" cy="828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668264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1F8BBF-B0F0-33AF-972D-E0D62F6B2938}"/>
              </a:ext>
            </a:extLst>
          </p:cNvPr>
          <p:cNvSpPr/>
          <p:nvPr/>
        </p:nvSpPr>
        <p:spPr>
          <a:xfrm>
            <a:off x="1506899" y="2979401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Flavor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3A34FF-0B63-2627-6A98-3CB19DD313F1}"/>
              </a:ext>
            </a:extLst>
          </p:cNvPr>
          <p:cNvSpPr/>
          <p:nvPr/>
        </p:nvSpPr>
        <p:spPr>
          <a:xfrm>
            <a:off x="3254818" y="2979401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Dish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81FBDC-AFB3-CCFC-B7C9-F6FDB3A39349}"/>
              </a:ext>
            </a:extLst>
          </p:cNvPr>
          <p:cNvSpPr/>
          <p:nvPr/>
        </p:nvSpPr>
        <p:spPr>
          <a:xfrm>
            <a:off x="5035541" y="2982332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특징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2EB1A8-C622-C517-6CEF-97E3EBB51E62}"/>
              </a:ext>
            </a:extLst>
          </p:cNvPr>
          <p:cNvSpPr/>
          <p:nvPr/>
        </p:nvSpPr>
        <p:spPr>
          <a:xfrm>
            <a:off x="6783460" y="2982332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Situation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417868" y="4076518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F95FFFB-2109-87D8-C97F-05D3CED0C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533403" y="3354157"/>
            <a:ext cx="425476" cy="7223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A3E303-4A40-1B0F-3A97-51DFAFD12801}"/>
              </a:ext>
            </a:extLst>
          </p:cNvPr>
          <p:cNvSpPr/>
          <p:nvPr/>
        </p:nvSpPr>
        <p:spPr>
          <a:xfrm>
            <a:off x="1363528" y="4748392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91A2B9-34AD-BE8D-825B-D005DDECE0A0}"/>
              </a:ext>
            </a:extLst>
          </p:cNvPr>
          <p:cNvSpPr/>
          <p:nvPr/>
        </p:nvSpPr>
        <p:spPr>
          <a:xfrm>
            <a:off x="2919306" y="4748392"/>
            <a:ext cx="1291978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White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05E524-C2C2-8402-C904-B116F049D327}"/>
              </a:ext>
            </a:extLst>
          </p:cNvPr>
          <p:cNvSpPr/>
          <p:nvPr/>
        </p:nvSpPr>
        <p:spPr>
          <a:xfrm>
            <a:off x="4463034" y="4748392"/>
            <a:ext cx="1285097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Sparkling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8742DB-DC97-CF3F-D241-2F7361EDDB44}"/>
              </a:ext>
            </a:extLst>
          </p:cNvPr>
          <p:cNvSpPr/>
          <p:nvPr/>
        </p:nvSpPr>
        <p:spPr>
          <a:xfrm>
            <a:off x="7442978" y="4748392"/>
            <a:ext cx="1172529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Dessert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9E876-9CC2-7196-630B-4CFACE2830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569829" y="5011507"/>
            <a:ext cx="425476" cy="72236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A14E1E-D101-5C80-BDDD-5B0A3EA0B6D2}"/>
              </a:ext>
            </a:extLst>
          </p:cNvPr>
          <p:cNvSpPr/>
          <p:nvPr/>
        </p:nvSpPr>
        <p:spPr>
          <a:xfrm>
            <a:off x="5999881" y="4755210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Rose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661F71-312D-86FB-AB1F-B80455495BB9}"/>
              </a:ext>
            </a:extLst>
          </p:cNvPr>
          <p:cNvSpPr/>
          <p:nvPr/>
        </p:nvSpPr>
        <p:spPr>
          <a:xfrm>
            <a:off x="1474991" y="5875518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E4616C-2803-B367-7CB7-B167A0F0ADB2}"/>
              </a:ext>
            </a:extLst>
          </p:cNvPr>
          <p:cNvSpPr/>
          <p:nvPr/>
        </p:nvSpPr>
        <p:spPr>
          <a:xfrm>
            <a:off x="3080338" y="5875518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780B79-A8BA-9ECB-F965-9F49F091C4AE}"/>
              </a:ext>
            </a:extLst>
          </p:cNvPr>
          <p:cNvSpPr/>
          <p:nvPr/>
        </p:nvSpPr>
        <p:spPr>
          <a:xfrm>
            <a:off x="4639237" y="5898868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75F6B8-B209-AEDB-76CB-CDA792000DCF}"/>
              </a:ext>
            </a:extLst>
          </p:cNvPr>
          <p:cNvSpPr/>
          <p:nvPr/>
        </p:nvSpPr>
        <p:spPr>
          <a:xfrm>
            <a:off x="6120476" y="5869270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AF1882C-2B0B-0708-81ED-09593796F888}"/>
              </a:ext>
            </a:extLst>
          </p:cNvPr>
          <p:cNvSpPr/>
          <p:nvPr/>
        </p:nvSpPr>
        <p:spPr>
          <a:xfrm>
            <a:off x="7507935" y="5890703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06AF85-2A6D-A324-FC71-BEBBF365A7F3}"/>
              </a:ext>
            </a:extLst>
          </p:cNvPr>
          <p:cNvSpPr txBox="1"/>
          <p:nvPr/>
        </p:nvSpPr>
        <p:spPr>
          <a:xfrm>
            <a:off x="245796" y="5837985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이달의 와인</a:t>
            </a:r>
            <a:endParaRPr lang="en-US" altLang="ko-KR" sz="1100" b="1" dirty="0">
              <a:ln w="22225">
                <a:noFill/>
                <a:prstDash val="solid"/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D60E08D-A256-B4FF-A54A-8F1E1C3982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1736764" y="4575882"/>
            <a:ext cx="598735" cy="10165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DAAA938-FE6A-A1C1-7785-F2AFA68366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3348535" y="4536540"/>
            <a:ext cx="598735" cy="101651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A71876A-3B37-53A9-6351-2919923EC5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4876302" y="4514293"/>
            <a:ext cx="598735" cy="101651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99F39B5-9A51-D311-3245-976A9F42B6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349755" y="4559451"/>
            <a:ext cx="598735" cy="101651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4446A3-9698-C0EE-A2A8-704708EFA9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7764772" y="4514293"/>
            <a:ext cx="598735" cy="1016516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1FC401-0D8F-6BBB-0250-2BABDED19603}"/>
              </a:ext>
            </a:extLst>
          </p:cNvPr>
          <p:cNvSpPr/>
          <p:nvPr/>
        </p:nvSpPr>
        <p:spPr>
          <a:xfrm>
            <a:off x="276045" y="6358286"/>
            <a:ext cx="8609162" cy="399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E5C59D-A5B0-B473-E899-B75F141FC9B0}"/>
              </a:ext>
            </a:extLst>
          </p:cNvPr>
          <p:cNvSpPr/>
          <p:nvPr/>
        </p:nvSpPr>
        <p:spPr>
          <a:xfrm>
            <a:off x="276045" y="1328140"/>
            <a:ext cx="8609162" cy="12039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557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Logo: </a:t>
            </a:r>
            <a:r>
              <a:rPr lang="en-US" altLang="ko-KR" dirty="0">
                <a:hlinkClick r:id="rId2"/>
              </a:rPr>
              <a:t>https://looka.com/explore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EAB183-92DF-08D0-6D38-2E210582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677" y="342925"/>
            <a:ext cx="2477232" cy="17098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2CF964-CF13-AF5F-0258-33233ABBB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619" y="431615"/>
            <a:ext cx="2148726" cy="15324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7339EA-D031-24A9-86C9-657510747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984" y1="58071" x2="16984" y2="58071"/>
                        <a14:foregroundMark x1="24185" y1="69882" x2="24185" y2="69882"/>
                        <a14:foregroundMark x1="45516" y1="60433" x2="45516" y2="60433"/>
                        <a14:foregroundMark x1="52038" y1="59449" x2="52038" y2="59449"/>
                        <a14:foregroundMark x1="63859" y1="59843" x2="63859" y2="59843"/>
                        <a14:foregroundMark x1="77310" y1="59055" x2="77310" y2="59055"/>
                        <a14:foregroundMark x1="45788" y1="34449" x2="45788" y2="34449"/>
                        <a14:foregroundMark x1="42391" y1="27953" x2="42391" y2="27953"/>
                        <a14:foregroundMark x1="51495" y1="45472" x2="51495" y2="45472"/>
                        <a14:foregroundMark x1="47283" y1="43110" x2="47283" y2="43110"/>
                        <a14:foregroundMark x1="47826" y1="44094" x2="47826" y2="44094"/>
                        <a14:foregroundMark x1="50679" y1="38386" x2="50679" y2="38386"/>
                        <a14:foregroundMark x1="39538" y1="23622" x2="39538" y2="23622"/>
                        <a14:foregroundMark x1="40489" y1="19094" x2="40489" y2="19094"/>
                        <a14:foregroundMark x1="42391" y1="21654" x2="42391" y2="21654"/>
                        <a14:foregroundMark x1="36821" y1="23425" x2="36821" y2="23425"/>
                        <a14:foregroundMark x1="38859" y1="26378" x2="38859" y2="26378"/>
                        <a14:foregroundMark x1="22826" y1="77559" x2="22826" y2="77559"/>
                        <a14:foregroundMark x1="25951" y1="77362" x2="25951" y2="77362"/>
                        <a14:foregroundMark x1="26902" y1="79528" x2="26902" y2="79528"/>
                        <a14:foregroundMark x1="30707" y1="77165" x2="30707" y2="77165"/>
                        <a14:foregroundMark x1="34647" y1="75591" x2="34647" y2="75591"/>
                        <a14:foregroundMark x1="37500" y1="76575" x2="37500" y2="76575"/>
                        <a14:foregroundMark x1="41168" y1="79921" x2="41168" y2="79921"/>
                        <a14:foregroundMark x1="45516" y1="77756" x2="45516" y2="77756"/>
                        <a14:foregroundMark x1="47962" y1="77362" x2="47962" y2="77362"/>
                        <a14:foregroundMark x1="53533" y1="78150" x2="53533" y2="78150"/>
                        <a14:foregroundMark x1="57609" y1="77756" x2="57609" y2="77756"/>
                        <a14:foregroundMark x1="59511" y1="76181" x2="59511" y2="76181"/>
                        <a14:foregroundMark x1="60870" y1="78740" x2="60870" y2="78740"/>
                        <a14:foregroundMark x1="63315" y1="76969" x2="63315" y2="76969"/>
                        <a14:foregroundMark x1="64130" y1="79724" x2="64130" y2="79724"/>
                        <a14:foregroundMark x1="66168" y1="76969" x2="66168" y2="76969"/>
                        <a14:foregroundMark x1="23234" y1="79331" x2="23370" y2="79528"/>
                        <a14:foregroundMark x1="59375" y1="78150" x2="59375" y2="78150"/>
                        <a14:foregroundMark x1="45109" y1="79528" x2="45788" y2="79331"/>
                        <a14:backgroundMark x1="16984" y1="60236" x2="16984" y2="60236"/>
                        <a14:backgroundMark x1="23370" y1="76969" x2="23370" y2="76969"/>
                        <a14:backgroundMark x1="34647" y1="77362" x2="34647" y2="77362"/>
                        <a14:backgroundMark x1="23505" y1="78937" x2="23505" y2="78937"/>
                        <a14:backgroundMark x1="45380" y1="76969" x2="45380" y2="76969"/>
                        <a14:backgroundMark x1="45245" y1="78937" x2="45245" y2="789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2865" y="431615"/>
            <a:ext cx="2214028" cy="152816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65EF49-16A4-2112-393A-8A8D95798014}"/>
              </a:ext>
            </a:extLst>
          </p:cNvPr>
          <p:cNvSpPr/>
          <p:nvPr/>
        </p:nvSpPr>
        <p:spPr>
          <a:xfrm>
            <a:off x="846215" y="2359315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BF47A6-7D81-1535-E069-BD5AE7097921}"/>
              </a:ext>
            </a:extLst>
          </p:cNvPr>
          <p:cNvSpPr/>
          <p:nvPr/>
        </p:nvSpPr>
        <p:spPr>
          <a:xfrm>
            <a:off x="924948" y="472896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이끌림B" panose="02020600000000000000" pitchFamily="18" charset="-127"/>
                <a:ea typeface="a이끌림B" panose="02020600000000000000" pitchFamily="18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이끌림B" panose="02020600000000000000" pitchFamily="18" charset="-127"/>
                <a:ea typeface="a이끌림B" panose="02020600000000000000" pitchFamily="18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9EF209-A707-A831-AA64-6F21852A57E0}"/>
              </a:ext>
            </a:extLst>
          </p:cNvPr>
          <p:cNvSpPr/>
          <p:nvPr/>
        </p:nvSpPr>
        <p:spPr>
          <a:xfrm>
            <a:off x="8468747" y="472896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B9864C-79C5-131D-7BAD-B49DF18DB5E4}"/>
              </a:ext>
            </a:extLst>
          </p:cNvPr>
          <p:cNvSpPr/>
          <p:nvPr/>
        </p:nvSpPr>
        <p:spPr>
          <a:xfrm>
            <a:off x="4486275" y="207034"/>
            <a:ext cx="7490618" cy="2070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8290CF-1895-4148-6F90-8B76CF1CE6A2}"/>
              </a:ext>
            </a:extLst>
          </p:cNvPr>
          <p:cNvSpPr/>
          <p:nvPr/>
        </p:nvSpPr>
        <p:spPr>
          <a:xfrm>
            <a:off x="4610100" y="311809"/>
            <a:ext cx="5152765" cy="1904653"/>
          </a:xfrm>
          <a:prstGeom prst="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4192D2-94AE-F5BA-0857-290E52E15413}"/>
              </a:ext>
            </a:extLst>
          </p:cNvPr>
          <p:cNvSpPr txBox="1"/>
          <p:nvPr/>
        </p:nvSpPr>
        <p:spPr>
          <a:xfrm>
            <a:off x="6191250" y="2317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시안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90531-F7B8-AEE0-9187-1D1F16067C2B}"/>
              </a:ext>
            </a:extLst>
          </p:cNvPr>
          <p:cNvSpPr txBox="1"/>
          <p:nvPr/>
        </p:nvSpPr>
        <p:spPr>
          <a:xfrm>
            <a:off x="10306050" y="1936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투명 배경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85A08C-AD77-5D10-76E9-F1A956A39927}"/>
              </a:ext>
            </a:extLst>
          </p:cNvPr>
          <p:cNvSpPr/>
          <p:nvPr/>
        </p:nvSpPr>
        <p:spPr>
          <a:xfrm>
            <a:off x="5068322" y="472896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C93EEF-A847-3B54-2EDE-CB9F186978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04" b="49213" l="34647" r="54212">
                        <a14:foregroundMark x1="36821" y1="23228" x2="36821" y2="23228"/>
                        <a14:foregroundMark x1="39266" y1="23622" x2="39266" y2="23622"/>
                        <a14:foregroundMark x1="40625" y1="19685" x2="40625" y2="19685"/>
                        <a14:foregroundMark x1="42391" y1="22638" x2="42391" y2="22638"/>
                        <a14:foregroundMark x1="39130" y1="26772" x2="39130" y2="26772"/>
                        <a14:foregroundMark x1="42799" y1="28346" x2="42799" y2="28346"/>
                        <a14:foregroundMark x1="50679" y1="48622" x2="50679" y2="48622"/>
                        <a14:foregroundMark x1="50679" y1="49213" x2="50679" y2="49213"/>
                        <a14:foregroundMark x1="54212" y1="46063" x2="54212" y2="46063"/>
                      </a14:backgroundRemoval>
                    </a14:imgEffect>
                  </a14:imgLayer>
                </a14:imgProps>
              </a:ext>
            </a:extLst>
          </a:blip>
          <a:srcRect l="32286" t="14969" r="43510" b="47923"/>
          <a:stretch/>
        </p:blipFill>
        <p:spPr>
          <a:xfrm>
            <a:off x="1608187" y="1264135"/>
            <a:ext cx="1137429" cy="12036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8BCD44-234E-301C-24F8-0C90B9F21B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04" b="49213" l="34647" r="54212">
                        <a14:foregroundMark x1="36821" y1="23228" x2="36821" y2="23228"/>
                        <a14:foregroundMark x1="39266" y1="23622" x2="39266" y2="23622"/>
                        <a14:foregroundMark x1="40625" y1="19685" x2="40625" y2="19685"/>
                        <a14:foregroundMark x1="42391" y1="22638" x2="42391" y2="22638"/>
                        <a14:foregroundMark x1="39130" y1="26772" x2="39130" y2="26772"/>
                        <a14:foregroundMark x1="42799" y1="28346" x2="42799" y2="28346"/>
                        <a14:foregroundMark x1="50679" y1="48622" x2="50679" y2="48622"/>
                        <a14:foregroundMark x1="50679" y1="49213" x2="50679" y2="49213"/>
                        <a14:foregroundMark x1="54212" y1="46063" x2="54212" y2="46063"/>
                      </a14:backgroundRemoval>
                    </a14:imgEffect>
                  </a14:imgLayer>
                </a14:imgProps>
              </a:ext>
            </a:extLst>
          </a:blip>
          <a:srcRect l="32286" t="14969" r="43510" b="47923"/>
          <a:stretch/>
        </p:blipFill>
        <p:spPr>
          <a:xfrm>
            <a:off x="1726541" y="3617637"/>
            <a:ext cx="1137429" cy="12036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261E68-6851-CC07-38FC-FE04F1B99EA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04" b="49213" l="34647" r="54212">
                        <a14:foregroundMark x1="36821" y1="23228" x2="36821" y2="23228"/>
                        <a14:foregroundMark x1="39266" y1="23622" x2="39266" y2="23622"/>
                        <a14:foregroundMark x1="40625" y1="19685" x2="40625" y2="19685"/>
                        <a14:foregroundMark x1="42391" y1="22638" x2="42391" y2="22638"/>
                        <a14:foregroundMark x1="39130" y1="26772" x2="39130" y2="26772"/>
                        <a14:foregroundMark x1="42799" y1="28346" x2="42799" y2="28346"/>
                        <a14:foregroundMark x1="50679" y1="48622" x2="50679" y2="48622"/>
                        <a14:foregroundMark x1="50679" y1="49213" x2="50679" y2="49213"/>
                        <a14:foregroundMark x1="54212" y1="46063" x2="54212" y2="46063"/>
                      </a14:backgroundRemoval>
                    </a14:imgEffect>
                  </a14:imgLayer>
                </a14:imgProps>
              </a:ext>
            </a:extLst>
          </a:blip>
          <a:srcRect l="32286" t="14969" r="43510" b="47923"/>
          <a:stretch/>
        </p:blipFill>
        <p:spPr>
          <a:xfrm>
            <a:off x="5887428" y="3617637"/>
            <a:ext cx="1137429" cy="12036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CD378F-B976-0182-3F5E-CD2983673F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04" b="49213" l="34647" r="54212">
                        <a14:foregroundMark x1="36821" y1="23228" x2="36821" y2="23228"/>
                        <a14:foregroundMark x1="39266" y1="23622" x2="39266" y2="23622"/>
                        <a14:foregroundMark x1="40625" y1="19685" x2="40625" y2="19685"/>
                        <a14:foregroundMark x1="42391" y1="22638" x2="42391" y2="22638"/>
                        <a14:foregroundMark x1="39130" y1="26772" x2="39130" y2="26772"/>
                        <a14:foregroundMark x1="42799" y1="28346" x2="42799" y2="28346"/>
                        <a14:foregroundMark x1="50679" y1="48622" x2="50679" y2="48622"/>
                        <a14:foregroundMark x1="50679" y1="49213" x2="50679" y2="49213"/>
                        <a14:foregroundMark x1="54212" y1="46063" x2="54212" y2="46063"/>
                      </a14:backgroundRemoval>
                    </a14:imgEffect>
                  </a14:imgLayer>
                </a14:imgProps>
              </a:ext>
            </a:extLst>
          </a:blip>
          <a:srcRect l="32286" t="14969" r="43510" b="47923"/>
          <a:stretch/>
        </p:blipFill>
        <p:spPr>
          <a:xfrm>
            <a:off x="9299194" y="3617636"/>
            <a:ext cx="1137429" cy="120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3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Logo: </a:t>
            </a:r>
            <a:r>
              <a:rPr lang="en-US" altLang="ko-KR" dirty="0">
                <a:hlinkClick r:id="rId2"/>
              </a:rPr>
              <a:t>https://looka.com/explore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EAB183-92DF-08D0-6D38-2E210582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677" y="342925"/>
            <a:ext cx="2477232" cy="17098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2CF964-CF13-AF5F-0258-33233ABBB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619" y="431615"/>
            <a:ext cx="2148726" cy="15324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7339EA-D031-24A9-86C9-657510747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984" y1="58071" x2="16984" y2="58071"/>
                        <a14:foregroundMark x1="24185" y1="69882" x2="24185" y2="69882"/>
                        <a14:foregroundMark x1="45516" y1="60433" x2="45516" y2="60433"/>
                        <a14:foregroundMark x1="52038" y1="59449" x2="52038" y2="59449"/>
                        <a14:foregroundMark x1="63859" y1="59843" x2="63859" y2="59843"/>
                        <a14:foregroundMark x1="77310" y1="59055" x2="77310" y2="59055"/>
                        <a14:foregroundMark x1="45788" y1="34449" x2="45788" y2="34449"/>
                        <a14:foregroundMark x1="42391" y1="27953" x2="42391" y2="27953"/>
                        <a14:foregroundMark x1="51495" y1="45472" x2="51495" y2="45472"/>
                        <a14:foregroundMark x1="47283" y1="43110" x2="47283" y2="43110"/>
                        <a14:foregroundMark x1="47826" y1="44094" x2="47826" y2="44094"/>
                        <a14:foregroundMark x1="50679" y1="38386" x2="50679" y2="38386"/>
                        <a14:foregroundMark x1="39538" y1="23622" x2="39538" y2="23622"/>
                        <a14:foregroundMark x1="40489" y1="19094" x2="40489" y2="19094"/>
                        <a14:foregroundMark x1="42391" y1="21654" x2="42391" y2="21654"/>
                        <a14:foregroundMark x1="36821" y1="23425" x2="36821" y2="23425"/>
                        <a14:foregroundMark x1="38859" y1="26378" x2="38859" y2="26378"/>
                        <a14:foregroundMark x1="22826" y1="77559" x2="22826" y2="77559"/>
                        <a14:foregroundMark x1="25951" y1="77362" x2="25951" y2="77362"/>
                        <a14:foregroundMark x1="26902" y1="79528" x2="26902" y2="79528"/>
                        <a14:foregroundMark x1="30707" y1="77165" x2="30707" y2="77165"/>
                        <a14:foregroundMark x1="34647" y1="75591" x2="34647" y2="75591"/>
                        <a14:foregroundMark x1="37500" y1="76575" x2="37500" y2="76575"/>
                        <a14:foregroundMark x1="41168" y1="79921" x2="41168" y2="79921"/>
                        <a14:foregroundMark x1="45516" y1="77756" x2="45516" y2="77756"/>
                        <a14:foregroundMark x1="47962" y1="77362" x2="47962" y2="77362"/>
                        <a14:foregroundMark x1="53533" y1="78150" x2="53533" y2="78150"/>
                        <a14:foregroundMark x1="57609" y1="77756" x2="57609" y2="77756"/>
                        <a14:foregroundMark x1="59511" y1="76181" x2="59511" y2="76181"/>
                        <a14:foregroundMark x1="60870" y1="78740" x2="60870" y2="78740"/>
                        <a14:foregroundMark x1="63315" y1="76969" x2="63315" y2="76969"/>
                        <a14:foregroundMark x1="64130" y1="79724" x2="64130" y2="79724"/>
                        <a14:foregroundMark x1="66168" y1="76969" x2="66168" y2="76969"/>
                        <a14:foregroundMark x1="23234" y1="79331" x2="23370" y2="79528"/>
                        <a14:foregroundMark x1="59375" y1="78150" x2="59375" y2="78150"/>
                        <a14:foregroundMark x1="45109" y1="79528" x2="45788" y2="79331"/>
                        <a14:backgroundMark x1="16984" y1="60236" x2="16984" y2="60236"/>
                        <a14:backgroundMark x1="23370" y1="76969" x2="23370" y2="76969"/>
                        <a14:backgroundMark x1="34647" y1="77362" x2="34647" y2="77362"/>
                        <a14:backgroundMark x1="23505" y1="78937" x2="23505" y2="78937"/>
                        <a14:backgroundMark x1="45380" y1="76969" x2="45380" y2="76969"/>
                        <a14:backgroundMark x1="45245" y1="78937" x2="45245" y2="789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2865" y="431615"/>
            <a:ext cx="2214028" cy="152816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65EF49-16A4-2112-393A-8A8D95798014}"/>
              </a:ext>
            </a:extLst>
          </p:cNvPr>
          <p:cNvSpPr/>
          <p:nvPr/>
        </p:nvSpPr>
        <p:spPr>
          <a:xfrm>
            <a:off x="846215" y="2359315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시나브로L" panose="02020600000000000000" pitchFamily="18" charset="-127"/>
                <a:ea typeface="a시나브로L" panose="02020600000000000000" pitchFamily="18" charset="-127"/>
                <a:cs typeface="함초롬돋움" panose="020B0604000101010101" pitchFamily="50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시나브로L" panose="02020600000000000000" pitchFamily="18" charset="-127"/>
                <a:ea typeface="a시나브로L" panose="02020600000000000000" pitchFamily="18" charset="-127"/>
                <a:cs typeface="함초롬돋움" panose="020B0604000101010101" pitchFamily="50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시나브로L" panose="02020600000000000000" pitchFamily="18" charset="-127"/>
              <a:ea typeface="a시나브로L" panose="02020600000000000000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BF47A6-7D81-1535-E069-BD5AE7097921}"/>
              </a:ext>
            </a:extLst>
          </p:cNvPr>
          <p:cNvSpPr/>
          <p:nvPr/>
        </p:nvSpPr>
        <p:spPr>
          <a:xfrm>
            <a:off x="846214" y="493851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9EF209-A707-A831-AA64-6F21852A57E0}"/>
              </a:ext>
            </a:extLst>
          </p:cNvPr>
          <p:cNvSpPr/>
          <p:nvPr/>
        </p:nvSpPr>
        <p:spPr>
          <a:xfrm>
            <a:off x="7390677" y="472896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B9864C-79C5-131D-7BAD-B49DF18DB5E4}"/>
              </a:ext>
            </a:extLst>
          </p:cNvPr>
          <p:cNvSpPr/>
          <p:nvPr/>
        </p:nvSpPr>
        <p:spPr>
          <a:xfrm>
            <a:off x="4486275" y="207034"/>
            <a:ext cx="7490618" cy="2070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8290CF-1895-4148-6F90-8B76CF1CE6A2}"/>
              </a:ext>
            </a:extLst>
          </p:cNvPr>
          <p:cNvSpPr/>
          <p:nvPr/>
        </p:nvSpPr>
        <p:spPr>
          <a:xfrm>
            <a:off x="4610100" y="311809"/>
            <a:ext cx="5152765" cy="1904653"/>
          </a:xfrm>
          <a:prstGeom prst="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4192D2-94AE-F5BA-0857-290E52E15413}"/>
              </a:ext>
            </a:extLst>
          </p:cNvPr>
          <p:cNvSpPr txBox="1"/>
          <p:nvPr/>
        </p:nvSpPr>
        <p:spPr>
          <a:xfrm>
            <a:off x="6191250" y="2317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시안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90531-F7B8-AEE0-9187-1D1F16067C2B}"/>
              </a:ext>
            </a:extLst>
          </p:cNvPr>
          <p:cNvSpPr txBox="1"/>
          <p:nvPr/>
        </p:nvSpPr>
        <p:spPr>
          <a:xfrm>
            <a:off x="10306050" y="1936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투명 배경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4D95AB-5D28-44CF-0285-1E28FAF81CB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prstClr val="black">
                <a:tint val="45000"/>
                <a:satMod val="400000"/>
              </a:prst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04" b="49213" l="34647" r="54212">
                        <a14:foregroundMark x1="36821" y1="23228" x2="36821" y2="23228"/>
                        <a14:foregroundMark x1="39266" y1="23622" x2="39266" y2="23622"/>
                        <a14:foregroundMark x1="40625" y1="19685" x2="40625" y2="19685"/>
                        <a14:foregroundMark x1="42391" y1="22638" x2="42391" y2="22638"/>
                        <a14:foregroundMark x1="39130" y1="26772" x2="39130" y2="26772"/>
                        <a14:foregroundMark x1="42799" y1="28346" x2="42799" y2="28346"/>
                        <a14:foregroundMark x1="50679" y1="48622" x2="50679" y2="48622"/>
                        <a14:foregroundMark x1="50679" y1="49213" x2="50679" y2="49213"/>
                        <a14:foregroundMark x1="54212" y1="46063" x2="54212" y2="46063"/>
                      </a14:backgroundRemoval>
                    </a14:imgEffect>
                  </a14:imgLayer>
                </a14:imgProps>
              </a:ext>
            </a:extLst>
          </a:blip>
          <a:srcRect l="32286" t="14969" r="43510" b="47923"/>
          <a:stretch/>
        </p:blipFill>
        <p:spPr>
          <a:xfrm>
            <a:off x="8231584" y="3617637"/>
            <a:ext cx="1137429" cy="12036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5813E1-85EE-668D-3990-D7ACA645AC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prstClr val="black">
                <a:tint val="45000"/>
                <a:satMod val="400000"/>
              </a:prst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04" b="49213" l="34647" r="54212">
                        <a14:foregroundMark x1="36821" y1="23228" x2="36821" y2="23228"/>
                        <a14:foregroundMark x1="39266" y1="23622" x2="39266" y2="23622"/>
                        <a14:foregroundMark x1="40625" y1="19685" x2="40625" y2="19685"/>
                        <a14:foregroundMark x1="42391" y1="22638" x2="42391" y2="22638"/>
                        <a14:foregroundMark x1="39130" y1="26772" x2="39130" y2="26772"/>
                        <a14:foregroundMark x1="42799" y1="28346" x2="42799" y2="28346"/>
                        <a14:foregroundMark x1="50679" y1="48622" x2="50679" y2="48622"/>
                        <a14:foregroundMark x1="50679" y1="49213" x2="50679" y2="49213"/>
                        <a14:foregroundMark x1="54212" y1="46063" x2="54212" y2="46063"/>
                      </a14:backgroundRemoval>
                    </a14:imgEffect>
                  </a14:imgLayer>
                </a14:imgProps>
              </a:ext>
            </a:extLst>
          </a:blip>
          <a:srcRect l="32286" t="14969" r="43510" b="47923"/>
          <a:stretch/>
        </p:blipFill>
        <p:spPr>
          <a:xfrm>
            <a:off x="1768334" y="3788668"/>
            <a:ext cx="1137429" cy="12036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FDDE70-7BCE-607C-00D0-5641E094C0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prstClr val="black">
                <a:tint val="45000"/>
                <a:satMod val="400000"/>
              </a:prst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04" b="49213" l="34647" r="54212">
                        <a14:foregroundMark x1="36821" y1="23228" x2="36821" y2="23228"/>
                        <a14:foregroundMark x1="39266" y1="23622" x2="39266" y2="23622"/>
                        <a14:foregroundMark x1="40625" y1="19685" x2="40625" y2="19685"/>
                        <a14:foregroundMark x1="42391" y1="22638" x2="42391" y2="22638"/>
                        <a14:foregroundMark x1="39130" y1="26772" x2="39130" y2="26772"/>
                        <a14:foregroundMark x1="42799" y1="28346" x2="42799" y2="28346"/>
                        <a14:foregroundMark x1="50679" y1="48622" x2="50679" y2="48622"/>
                        <a14:foregroundMark x1="50679" y1="49213" x2="50679" y2="49213"/>
                        <a14:foregroundMark x1="54212" y1="46063" x2="54212" y2="46063"/>
                      </a14:backgroundRemoval>
                    </a14:imgEffect>
                  </a14:imgLayer>
                </a14:imgProps>
              </a:ext>
            </a:extLst>
          </a:blip>
          <a:srcRect l="32286" t="14969" r="43510" b="47923"/>
          <a:stretch/>
        </p:blipFill>
        <p:spPr>
          <a:xfrm>
            <a:off x="1594038" y="1264135"/>
            <a:ext cx="1137429" cy="1203651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9FDA5270-B5A5-C760-BC2A-FC5CE2540A46}"/>
              </a:ext>
            </a:extLst>
          </p:cNvPr>
          <p:cNvGrpSpPr/>
          <p:nvPr/>
        </p:nvGrpSpPr>
        <p:grpSpPr>
          <a:xfrm>
            <a:off x="4037984" y="2926208"/>
            <a:ext cx="3297521" cy="2347699"/>
            <a:chOff x="371764" y="804114"/>
            <a:chExt cx="3297521" cy="234769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8A51C11-C4A5-F91C-6421-2EF2D118AEFF}"/>
                </a:ext>
              </a:extLst>
            </p:cNvPr>
            <p:cNvSpPr/>
            <p:nvPr/>
          </p:nvSpPr>
          <p:spPr>
            <a:xfrm>
              <a:off x="371764" y="1893491"/>
              <a:ext cx="3297521" cy="1258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시나브로L" panose="02020600000000000000" pitchFamily="18" charset="-127"/>
                  <a:ea typeface="a시나브로L" panose="02020600000000000000" pitchFamily="18" charset="-127"/>
                  <a:cs typeface="함초롬돋움" panose="020B0604000101010101" pitchFamily="50" charset="-127"/>
                </a:rPr>
                <a:t>B.WINEZ</a:t>
              </a:r>
            </a:p>
            <a:p>
              <a:pPr algn="ctr"/>
              <a:r>
                <a:rPr lang="en-US" altLang="ko-KR" sz="2000" b="1" dirty="0">
                  <a:ln w="22225">
                    <a:noFill/>
                    <a:prstDash val="solid"/>
                  </a:ln>
                  <a:latin typeface="a시나브로L" panose="02020600000000000000" pitchFamily="18" charset="-127"/>
                  <a:ea typeface="a시나브로L" panose="02020600000000000000" pitchFamily="18" charset="-127"/>
                  <a:cs typeface="함초롬돋움" panose="020B0604000101010101" pitchFamily="50" charset="-127"/>
                </a:rPr>
                <a:t>Be you, Be Wines</a:t>
              </a:r>
              <a:endParaRPr lang="en-US" altLang="ko-KR" sz="3200" b="1" dirty="0">
                <a:ln w="22225">
                  <a:noFill/>
                  <a:prstDash val="solid"/>
                </a:ln>
                <a:latin typeface="a시나브로L" panose="02020600000000000000" pitchFamily="18" charset="-127"/>
                <a:ea typeface="a시나브로L" panose="02020600000000000000" pitchFamily="18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452DF08-DE65-7B4D-24E7-2867807C8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667" b="47742" l="39264" r="55675">
                          <a14:foregroundMark x1="46012" y1="22366" x2="46012" y2="22366"/>
                          <a14:foregroundMark x1="44785" y1="10323" x2="45706" y2="20645"/>
                          <a14:foregroundMark x1="41564" y1="46452" x2="46933" y2="46237"/>
                          <a14:foregroundMark x1="49540" y1="34839" x2="53528" y2="35054"/>
                          <a14:foregroundMark x1="50307" y1="47742" x2="51227" y2="47527"/>
                        </a14:backgroundRemoval>
                      </a14:imgEffect>
                    </a14:imgLayer>
                  </a14:imgProps>
                </a:ext>
              </a:extLst>
            </a:blip>
            <a:srcRect l="37362" t="1802" r="42140" b="49401"/>
            <a:stretch/>
          </p:blipFill>
          <p:spPr>
            <a:xfrm>
              <a:off x="1703811" y="804114"/>
              <a:ext cx="741161" cy="1258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2725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 </a:t>
            </a:r>
            <a:r>
              <a:rPr lang="ko-KR" altLang="en-US" dirty="0"/>
              <a:t>후보</a:t>
            </a:r>
            <a:r>
              <a:rPr lang="en-US" altLang="ko-KR" dirty="0"/>
              <a:t> </a:t>
            </a:r>
            <a:r>
              <a:rPr lang="en-US" altLang="ko-KR" dirty="0">
                <a:hlinkClick r:id="rId2"/>
              </a:rPr>
              <a:t>https://looka.com/explore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EAB183-92DF-08D0-6D38-2E210582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677" y="342925"/>
            <a:ext cx="2477232" cy="17098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2CF964-CF13-AF5F-0258-33233ABBB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619" y="431615"/>
            <a:ext cx="2148726" cy="15324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7339EA-D031-24A9-86C9-657510747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984" y1="58071" x2="16984" y2="58071"/>
                        <a14:foregroundMark x1="24185" y1="69882" x2="24185" y2="69882"/>
                        <a14:foregroundMark x1="45516" y1="60433" x2="45516" y2="60433"/>
                        <a14:foregroundMark x1="52038" y1="59449" x2="52038" y2="59449"/>
                        <a14:foregroundMark x1="63859" y1="59843" x2="63859" y2="59843"/>
                        <a14:foregroundMark x1="77310" y1="59055" x2="77310" y2="59055"/>
                        <a14:foregroundMark x1="45788" y1="34449" x2="45788" y2="34449"/>
                        <a14:foregroundMark x1="42391" y1="27953" x2="42391" y2="27953"/>
                        <a14:foregroundMark x1="51495" y1="45472" x2="51495" y2="45472"/>
                        <a14:foregroundMark x1="47283" y1="43110" x2="47283" y2="43110"/>
                        <a14:foregroundMark x1="47826" y1="44094" x2="47826" y2="44094"/>
                        <a14:foregroundMark x1="50679" y1="38386" x2="50679" y2="38386"/>
                        <a14:foregroundMark x1="39538" y1="23622" x2="39538" y2="23622"/>
                        <a14:foregroundMark x1="40489" y1="19094" x2="40489" y2="19094"/>
                        <a14:foregroundMark x1="42391" y1="21654" x2="42391" y2="21654"/>
                        <a14:foregroundMark x1="36821" y1="23425" x2="36821" y2="23425"/>
                        <a14:foregroundMark x1="38859" y1="26378" x2="38859" y2="26378"/>
                        <a14:foregroundMark x1="22826" y1="77559" x2="22826" y2="77559"/>
                        <a14:foregroundMark x1="25951" y1="77362" x2="25951" y2="77362"/>
                        <a14:foregroundMark x1="26902" y1="79528" x2="26902" y2="79528"/>
                        <a14:foregroundMark x1="30707" y1="77165" x2="30707" y2="77165"/>
                        <a14:foregroundMark x1="34647" y1="75591" x2="34647" y2="75591"/>
                        <a14:foregroundMark x1="37500" y1="76575" x2="37500" y2="76575"/>
                        <a14:foregroundMark x1="41168" y1="79921" x2="41168" y2="79921"/>
                        <a14:foregroundMark x1="45516" y1="77756" x2="45516" y2="77756"/>
                        <a14:foregroundMark x1="47962" y1="77362" x2="47962" y2="77362"/>
                        <a14:foregroundMark x1="53533" y1="78150" x2="53533" y2="78150"/>
                        <a14:foregroundMark x1="57609" y1="77756" x2="57609" y2="77756"/>
                        <a14:foregroundMark x1="59511" y1="76181" x2="59511" y2="76181"/>
                        <a14:foregroundMark x1="60870" y1="78740" x2="60870" y2="78740"/>
                        <a14:foregroundMark x1="63315" y1="76969" x2="63315" y2="76969"/>
                        <a14:foregroundMark x1="64130" y1="79724" x2="64130" y2="79724"/>
                        <a14:foregroundMark x1="66168" y1="76969" x2="66168" y2="76969"/>
                        <a14:foregroundMark x1="23234" y1="79331" x2="23370" y2="79528"/>
                        <a14:foregroundMark x1="59375" y1="78150" x2="59375" y2="78150"/>
                        <a14:foregroundMark x1="45109" y1="79528" x2="45788" y2="79331"/>
                        <a14:backgroundMark x1="16984" y1="60236" x2="16984" y2="60236"/>
                        <a14:backgroundMark x1="23370" y1="76969" x2="23370" y2="76969"/>
                        <a14:backgroundMark x1="34647" y1="77362" x2="34647" y2="77362"/>
                        <a14:backgroundMark x1="23505" y1="78937" x2="23505" y2="78937"/>
                        <a14:backgroundMark x1="45380" y1="76969" x2="45380" y2="76969"/>
                        <a14:backgroundMark x1="45245" y1="78937" x2="45245" y2="789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2865" y="431615"/>
            <a:ext cx="2214028" cy="152816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B9864C-79C5-131D-7BAD-B49DF18DB5E4}"/>
              </a:ext>
            </a:extLst>
          </p:cNvPr>
          <p:cNvSpPr/>
          <p:nvPr/>
        </p:nvSpPr>
        <p:spPr>
          <a:xfrm>
            <a:off x="4486275" y="207034"/>
            <a:ext cx="7490618" cy="2070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8290CF-1895-4148-6F90-8B76CF1CE6A2}"/>
              </a:ext>
            </a:extLst>
          </p:cNvPr>
          <p:cNvSpPr/>
          <p:nvPr/>
        </p:nvSpPr>
        <p:spPr>
          <a:xfrm>
            <a:off x="4610100" y="311809"/>
            <a:ext cx="5152765" cy="1904653"/>
          </a:xfrm>
          <a:prstGeom prst="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4192D2-94AE-F5BA-0857-290E52E15413}"/>
              </a:ext>
            </a:extLst>
          </p:cNvPr>
          <p:cNvSpPr txBox="1"/>
          <p:nvPr/>
        </p:nvSpPr>
        <p:spPr>
          <a:xfrm>
            <a:off x="6191250" y="2317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시안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90531-F7B8-AEE0-9187-1D1F16067C2B}"/>
              </a:ext>
            </a:extLst>
          </p:cNvPr>
          <p:cNvSpPr txBox="1"/>
          <p:nvPr/>
        </p:nvSpPr>
        <p:spPr>
          <a:xfrm>
            <a:off x="10306050" y="1936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투명 배경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CC057BB-CF11-426E-19AE-5108212C7ECE}"/>
              </a:ext>
            </a:extLst>
          </p:cNvPr>
          <p:cNvGrpSpPr/>
          <p:nvPr/>
        </p:nvGrpSpPr>
        <p:grpSpPr>
          <a:xfrm>
            <a:off x="546829" y="4140652"/>
            <a:ext cx="3297521" cy="2374423"/>
            <a:chOff x="846214" y="3822418"/>
            <a:chExt cx="3297521" cy="237442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BF47A6-7D81-1535-E069-BD5AE7097921}"/>
                </a:ext>
              </a:extLst>
            </p:cNvPr>
            <p:cNvSpPr/>
            <p:nvPr/>
          </p:nvSpPr>
          <p:spPr>
            <a:xfrm>
              <a:off x="846214" y="4938519"/>
              <a:ext cx="3297521" cy="1258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B.WINEZ</a:t>
              </a:r>
            </a:p>
            <a:p>
              <a:pPr algn="ctr"/>
              <a:r>
                <a:rPr lang="en-US" altLang="ko-KR" sz="2000" b="1" dirty="0">
                  <a:ln w="22225">
                    <a:noFill/>
                    <a:prstDash val="solid"/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Be you, Be Wines</a:t>
              </a:r>
              <a:endParaRPr lang="en-US" altLang="ko-KR" sz="3200" b="1" dirty="0">
                <a:ln w="22225">
                  <a:noFill/>
                  <a:prstDash val="solid"/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B815238-43D5-5A64-8000-1D58B71ABD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47742" l="39264" r="55675">
                          <a14:foregroundMark x1="46012" y1="22366" x2="46012" y2="22366"/>
                          <a14:foregroundMark x1="44785" y1="10323" x2="45706" y2="20645"/>
                          <a14:foregroundMark x1="41564" y1="46452" x2="46933" y2="46237"/>
                          <a14:foregroundMark x1="49540" y1="34839" x2="53528" y2="35054"/>
                          <a14:foregroundMark x1="50307" y1="47742" x2="51227" y2="47527"/>
                        </a14:backgroundRemoval>
                      </a14:imgEffect>
                    </a14:imgLayer>
                  </a14:imgProps>
                </a:ext>
              </a:extLst>
            </a:blip>
            <a:srcRect l="37362" t="1802" r="42140" b="49401"/>
            <a:stretch/>
          </p:blipFill>
          <p:spPr>
            <a:xfrm>
              <a:off x="2294251" y="3822418"/>
              <a:ext cx="719930" cy="1222277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AD0EFBD-6CAB-43F7-95B7-8B1172705B45}"/>
              </a:ext>
            </a:extLst>
          </p:cNvPr>
          <p:cNvGrpSpPr/>
          <p:nvPr/>
        </p:nvGrpSpPr>
        <p:grpSpPr>
          <a:xfrm>
            <a:off x="8114104" y="3969335"/>
            <a:ext cx="3297521" cy="2545740"/>
            <a:chOff x="8555241" y="4114409"/>
            <a:chExt cx="3297521" cy="25457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49EF209-A707-A831-AA64-6F21852A57E0}"/>
                </a:ext>
              </a:extLst>
            </p:cNvPr>
            <p:cNvSpPr/>
            <p:nvPr/>
          </p:nvSpPr>
          <p:spPr>
            <a:xfrm>
              <a:off x="8555241" y="5401827"/>
              <a:ext cx="3297521" cy="1258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20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32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59B01E6-755B-5EE2-C308-B37CA8AC8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62434" y="4114409"/>
              <a:ext cx="745357" cy="1258322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FE91CA0-751D-D8BB-CD27-09D753A48725}"/>
              </a:ext>
            </a:extLst>
          </p:cNvPr>
          <p:cNvGrpSpPr/>
          <p:nvPr/>
        </p:nvGrpSpPr>
        <p:grpSpPr>
          <a:xfrm>
            <a:off x="4093156" y="5340824"/>
            <a:ext cx="3297521" cy="1258322"/>
            <a:chOff x="3976560" y="5043294"/>
            <a:chExt cx="3297521" cy="125832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168B6AF-9BDF-859F-D1FC-50DCEE271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rcRect l="49198" t="32515"/>
            <a:stretch/>
          </p:blipFill>
          <p:spPr>
            <a:xfrm>
              <a:off x="5531386" y="5192182"/>
              <a:ext cx="317323" cy="711633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C08A93D-610F-695B-F51F-8ADA4A90A2C7}"/>
                </a:ext>
              </a:extLst>
            </p:cNvPr>
            <p:cNvSpPr/>
            <p:nvPr/>
          </p:nvSpPr>
          <p:spPr>
            <a:xfrm>
              <a:off x="3976560" y="5043294"/>
              <a:ext cx="3297521" cy="1258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B.W  NEZ</a:t>
              </a:r>
            </a:p>
            <a:p>
              <a:pPr algn="ctr"/>
              <a:r>
                <a:rPr lang="en-US" altLang="ko-KR" sz="2000" b="1" dirty="0">
                  <a:ln w="22225">
                    <a:noFill/>
                    <a:prstDash val="solid"/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Be you, Be Wines</a:t>
              </a:r>
              <a:endParaRPr lang="en-US" altLang="ko-KR" sz="3200" b="1" dirty="0">
                <a:ln w="22225">
                  <a:noFill/>
                  <a:prstDash val="solid"/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8A5E3A0-917B-F0BF-39A1-27AEF40CF7C7}"/>
              </a:ext>
            </a:extLst>
          </p:cNvPr>
          <p:cNvGrpSpPr/>
          <p:nvPr/>
        </p:nvGrpSpPr>
        <p:grpSpPr>
          <a:xfrm>
            <a:off x="645569" y="1495071"/>
            <a:ext cx="3297521" cy="2369654"/>
            <a:chOff x="4964806" y="3031041"/>
            <a:chExt cx="3297521" cy="236965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6BC67BB-3CF2-42A5-5780-214396B4A427}"/>
                </a:ext>
              </a:extLst>
            </p:cNvPr>
            <p:cNvSpPr/>
            <p:nvPr/>
          </p:nvSpPr>
          <p:spPr>
            <a:xfrm>
              <a:off x="4964806" y="4142373"/>
              <a:ext cx="3297521" cy="1258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20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32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7FC4BB9-EBDE-6A0B-3579-18D1A8EF2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504" b="49213" l="34647" r="54212">
                          <a14:foregroundMark x1="36821" y1="23228" x2="36821" y2="23228"/>
                          <a14:foregroundMark x1="39266" y1="23622" x2="39266" y2="23622"/>
                          <a14:foregroundMark x1="40625" y1="19685" x2="40625" y2="19685"/>
                          <a14:foregroundMark x1="42391" y1="22638" x2="42391" y2="22638"/>
                          <a14:foregroundMark x1="39130" y1="26772" x2="39130" y2="26772"/>
                          <a14:foregroundMark x1="42799" y1="28346" x2="42799" y2="28346"/>
                          <a14:foregroundMark x1="50679" y1="48622" x2="50679" y2="48622"/>
                          <a14:foregroundMark x1="50679" y1="49213" x2="50679" y2="49213"/>
                          <a14:foregroundMark x1="54212" y1="46063" x2="54212" y2="46063"/>
                        </a14:backgroundRemoval>
                      </a14:imgEffect>
                    </a14:imgLayer>
                  </a14:imgProps>
                </a:ext>
              </a:extLst>
            </a:blip>
            <a:srcRect l="32286" t="14969" r="43510" b="47923"/>
            <a:stretch/>
          </p:blipFill>
          <p:spPr>
            <a:xfrm>
              <a:off x="5783912" y="3031041"/>
              <a:ext cx="1137429" cy="1203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68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C6CD380-C4C1-6F67-530E-9BCBE28D2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54" b="97950" l="2273" r="94231">
                        <a14:foregroundMark x1="12413" y1="32086" x2="11538" y2="47594"/>
                        <a14:foregroundMark x1="11538" y1="47594" x2="32692" y2="71301"/>
                        <a14:foregroundMark x1="32692" y1="71301" x2="66259" y2="60695"/>
                        <a14:foregroundMark x1="66259" y1="60695" x2="69406" y2="41087"/>
                        <a14:foregroundMark x1="69406" y1="41087" x2="59266" y2="37255"/>
                        <a14:foregroundMark x1="15035" y1="31283" x2="70455" y2="30036"/>
                        <a14:foregroundMark x1="70455" y1="30036" x2="90385" y2="51159"/>
                        <a14:foregroundMark x1="90385" y1="51159" x2="94231" y2="65775"/>
                        <a14:foregroundMark x1="16783" y1="30570" x2="75874" y2="30036"/>
                        <a14:foregroundMark x1="75874" y1="30036" x2="84790" y2="30125"/>
                        <a14:foregroundMark x1="2273" y1="3743" x2="21329" y2="9180"/>
                        <a14:foregroundMark x1="41783" y1="89929" x2="49301" y2="96613"/>
                        <a14:foregroundMark x1="49301" y1="96613" x2="49650" y2="97950"/>
                        <a14:foregroundMark x1="57168" y1="72014" x2="56469" y2="63725"/>
                        <a14:foregroundMark x1="62762" y1="68984" x2="59441" y2="43672"/>
                        <a14:foregroundMark x1="59441" y1="43672" x2="51573" y2="39572"/>
                        <a14:backgroundMark x1="98601" y1="45989" x2="99650" y2="49733"/>
                        <a14:backgroundMark x1="99825" y1="63815" x2="99650" y2="54189"/>
                        <a14:backgroundMark x1="99650" y1="54189" x2="99301" y2="537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687" y="88777"/>
            <a:ext cx="3495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845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685800" y="1067937"/>
            <a:ext cx="10805746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Landing_v3</a:t>
            </a:r>
            <a:endParaRPr lang="ko-KR" altLang="en-US" dirty="0"/>
          </a:p>
        </p:txBody>
      </p:sp>
      <p:pic>
        <p:nvPicPr>
          <p:cNvPr id="7" name="Picture 2" descr="Sketch3, Zeplin에서 컬러 팔레트 공유하기. 처음에는 당연히, 스케치3 컬러 팔레트가 뚝딱 공유 될 줄 알았습니다… | by  yunkom | Medium">
            <a:extLst>
              <a:ext uri="{FF2B5EF4-FFF2-40B4-BE49-F238E27FC236}">
                <a16:creationId xmlns:a16="http://schemas.microsoft.com/office/drawing/2014/main" id="{6B3A9EFB-AB4C-D649-9A91-00671275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644" y="576366"/>
            <a:ext cx="4745984" cy="318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1E5F4B-7AF9-8CBF-5E3E-2E2F9F59EC2D}"/>
              </a:ext>
            </a:extLst>
          </p:cNvPr>
          <p:cNvSpPr txBox="1"/>
          <p:nvPr/>
        </p:nvSpPr>
        <p:spPr>
          <a:xfrm>
            <a:off x="1677168" y="1069675"/>
            <a:ext cx="1356177" cy="381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B.WAIN.Z            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5380F23-37ED-4793-EF25-E252880CFB0B}"/>
              </a:ext>
            </a:extLst>
          </p:cNvPr>
          <p:cNvSpPr/>
          <p:nvPr/>
        </p:nvSpPr>
        <p:spPr>
          <a:xfrm rot="10800000" flipV="1">
            <a:off x="3562709" y="3223794"/>
            <a:ext cx="2373646" cy="1336817"/>
          </a:xfrm>
          <a:prstGeom prst="ellipse">
            <a:avLst/>
          </a:prstGeom>
          <a:solidFill>
            <a:srgbClr val="FCE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와린이</a:t>
            </a:r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6A1AE94-5035-027B-E11F-97379CDD7ED1}"/>
              </a:ext>
            </a:extLst>
          </p:cNvPr>
          <p:cNvSpPr/>
          <p:nvPr/>
        </p:nvSpPr>
        <p:spPr>
          <a:xfrm rot="10800000" flipV="1">
            <a:off x="6348045" y="3223794"/>
            <a:ext cx="2534538" cy="1336817"/>
          </a:xfrm>
          <a:prstGeom prst="ellipse">
            <a:avLst/>
          </a:prstGeom>
          <a:solidFill>
            <a:srgbClr val="FCE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와른이</a:t>
            </a:r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F4E784F-B03D-557F-BD34-3D4606627935}"/>
              </a:ext>
            </a:extLst>
          </p:cNvPr>
          <p:cNvSpPr/>
          <p:nvPr/>
        </p:nvSpPr>
        <p:spPr>
          <a:xfrm rot="10800000" flipV="1">
            <a:off x="2445917" y="5203240"/>
            <a:ext cx="1906547" cy="1336817"/>
          </a:xfrm>
          <a:prstGeom prst="ellipse">
            <a:avLst/>
          </a:prstGeom>
          <a:solidFill>
            <a:srgbClr val="F29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맛</a:t>
            </a:r>
            <a:endParaRPr lang="en-US" altLang="ko-KR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dirty="0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(FLAVOR)</a:t>
            </a:r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ADE2423-E21F-B9D3-A8BF-7FAAF40E8923}"/>
              </a:ext>
            </a:extLst>
          </p:cNvPr>
          <p:cNvSpPr/>
          <p:nvPr/>
        </p:nvSpPr>
        <p:spPr>
          <a:xfrm rot="10800000" flipV="1">
            <a:off x="5084329" y="5203241"/>
            <a:ext cx="1906547" cy="1336817"/>
          </a:xfrm>
          <a:prstGeom prst="ellipse">
            <a:avLst/>
          </a:prstGeom>
          <a:solidFill>
            <a:srgbClr val="F29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음식</a:t>
            </a:r>
            <a:endParaRPr lang="en-US" altLang="ko-KR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dirty="0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(DISH)</a:t>
            </a:r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79F878D-CB6C-1268-F32D-0F3BFC6FDF99}"/>
              </a:ext>
            </a:extLst>
          </p:cNvPr>
          <p:cNvSpPr/>
          <p:nvPr/>
        </p:nvSpPr>
        <p:spPr>
          <a:xfrm rot="10800000" flipV="1">
            <a:off x="7753432" y="5203241"/>
            <a:ext cx="1906547" cy="1336817"/>
          </a:xfrm>
          <a:prstGeom prst="ellipse">
            <a:avLst/>
          </a:prstGeom>
          <a:solidFill>
            <a:srgbClr val="F29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상황</a:t>
            </a:r>
            <a:endParaRPr lang="en-US" altLang="ko-KR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dirty="0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(SITUATION)</a:t>
            </a:r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4A965-9C65-CE62-CA5A-6EA749A501EB}"/>
              </a:ext>
            </a:extLst>
          </p:cNvPr>
          <p:cNvSpPr txBox="1"/>
          <p:nvPr/>
        </p:nvSpPr>
        <p:spPr>
          <a:xfrm>
            <a:off x="2064359" y="2938704"/>
            <a:ext cx="19862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Human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숙성도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10CC1-2BA2-11EE-950F-456663D6B4E1}"/>
              </a:ext>
            </a:extLst>
          </p:cNvPr>
          <p:cNvSpPr txBox="1"/>
          <p:nvPr/>
        </p:nvSpPr>
        <p:spPr>
          <a:xfrm>
            <a:off x="2064359" y="4750713"/>
            <a:ext cx="19862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14FD92-9B80-D713-5BA5-61FF18D100E0}"/>
              </a:ext>
            </a:extLst>
          </p:cNvPr>
          <p:cNvSpPr txBox="1"/>
          <p:nvPr/>
        </p:nvSpPr>
        <p:spPr>
          <a:xfrm>
            <a:off x="1676673" y="2570482"/>
            <a:ext cx="19862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추천 시스템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4C9D6D5-BCFD-0285-868F-BBC0882F5315}"/>
              </a:ext>
            </a:extLst>
          </p:cNvPr>
          <p:cNvGrpSpPr/>
          <p:nvPr/>
        </p:nvGrpSpPr>
        <p:grpSpPr>
          <a:xfrm>
            <a:off x="708181" y="1113103"/>
            <a:ext cx="1356178" cy="852317"/>
            <a:chOff x="8739372" y="5110992"/>
            <a:chExt cx="2836568" cy="80447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5A0664-B384-F059-D4EA-D9D9E370894D}"/>
                </a:ext>
              </a:extLst>
            </p:cNvPr>
            <p:cNvSpPr/>
            <p:nvPr/>
          </p:nvSpPr>
          <p:spPr>
            <a:xfrm>
              <a:off x="8739372" y="5407092"/>
              <a:ext cx="2836568" cy="5083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0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9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11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E43F5FF4-D2BC-41D7-BB89-05AD6C9B3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28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621196"/>
            <a:ext cx="8609162" cy="6139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146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LANDING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CE829C-F838-8BB8-1BFA-127BBF778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131" y="-2149177"/>
            <a:ext cx="3552825" cy="2486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669F78-8DD4-6880-95AB-B714946DD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65" y="-2097163"/>
            <a:ext cx="3562350" cy="2514600"/>
          </a:xfrm>
          <a:prstGeom prst="rect">
            <a:avLst/>
          </a:prstGeom>
        </p:spPr>
      </p:pic>
      <p:pic>
        <p:nvPicPr>
          <p:cNvPr id="3074" name="Picture 2" descr="(주)즐거운회사">
            <a:extLst>
              <a:ext uri="{FF2B5EF4-FFF2-40B4-BE49-F238E27FC236}">
                <a16:creationId xmlns:a16="http://schemas.microsoft.com/office/drawing/2014/main" id="{7A0E8532-AC48-CAF8-13EE-65EFD6C0C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372" y="336848"/>
            <a:ext cx="3288442" cy="689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코스텍코">
            <a:extLst>
              <a:ext uri="{FF2B5EF4-FFF2-40B4-BE49-F238E27FC236}">
                <a16:creationId xmlns:a16="http://schemas.microsoft.com/office/drawing/2014/main" id="{A9A13F9B-7CAA-F909-41AB-6076B19A8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2164" y="1288951"/>
            <a:ext cx="4854435" cy="724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주식회사 퍼시픽랩">
            <a:extLst>
              <a:ext uri="{FF2B5EF4-FFF2-40B4-BE49-F238E27FC236}">
                <a16:creationId xmlns:a16="http://schemas.microsoft.com/office/drawing/2014/main" id="{1F967B5F-CBFF-B80A-7166-24BCAE4CE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513" y="129814"/>
            <a:ext cx="2393561" cy="828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348927" y="691122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88617" y="1352462"/>
            <a:ext cx="8609162" cy="2733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1F8BBF-B0F0-33AF-972D-E0D62F6B2938}"/>
              </a:ext>
            </a:extLst>
          </p:cNvPr>
          <p:cNvSpPr/>
          <p:nvPr/>
        </p:nvSpPr>
        <p:spPr>
          <a:xfrm>
            <a:off x="1363528" y="4421001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3A34FF-0B63-2627-6A98-3CB19DD313F1}"/>
              </a:ext>
            </a:extLst>
          </p:cNvPr>
          <p:cNvSpPr/>
          <p:nvPr/>
        </p:nvSpPr>
        <p:spPr>
          <a:xfrm>
            <a:off x="2919306" y="4421001"/>
            <a:ext cx="1291978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White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81FBDC-AFB3-CCFC-B7C9-F6FDB3A39349}"/>
              </a:ext>
            </a:extLst>
          </p:cNvPr>
          <p:cNvSpPr/>
          <p:nvPr/>
        </p:nvSpPr>
        <p:spPr>
          <a:xfrm>
            <a:off x="4463034" y="4421001"/>
            <a:ext cx="1285097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Sparkling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2EB1A8-C622-C517-6CEF-97E3EBB51E62}"/>
              </a:ext>
            </a:extLst>
          </p:cNvPr>
          <p:cNvSpPr/>
          <p:nvPr/>
        </p:nvSpPr>
        <p:spPr>
          <a:xfrm>
            <a:off x="7442978" y="4421001"/>
            <a:ext cx="1172529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Dessert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348927" y="5518118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이달의 와인</a:t>
            </a:r>
            <a:endParaRPr lang="en-US" altLang="ko-KR" sz="1100" b="1" dirty="0">
              <a:ln w="22225">
                <a:noFill/>
                <a:prstDash val="solid"/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F95FFFB-2109-87D8-C97F-05D3CED0C76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81624" y="4717380"/>
            <a:ext cx="425476" cy="72236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3E9E21-E30E-7B5E-77C0-B6E096D88E9E}"/>
              </a:ext>
            </a:extLst>
          </p:cNvPr>
          <p:cNvSpPr/>
          <p:nvPr/>
        </p:nvSpPr>
        <p:spPr>
          <a:xfrm>
            <a:off x="276045" y="6338305"/>
            <a:ext cx="8609162" cy="4395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CB85AB8-8085-EA35-1794-5FDD3A5380B2}"/>
              </a:ext>
            </a:extLst>
          </p:cNvPr>
          <p:cNvSpPr/>
          <p:nvPr/>
        </p:nvSpPr>
        <p:spPr>
          <a:xfrm>
            <a:off x="5999881" y="4427819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Rose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402E904-7497-963D-A254-FA69F324E14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1736764" y="4163434"/>
            <a:ext cx="598735" cy="101651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44E3763-315A-6356-A724-3B34994FB10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3348535" y="4124092"/>
            <a:ext cx="598735" cy="101651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0268130-C37F-CE47-EF4C-D1C2C40C528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4876302" y="4101845"/>
            <a:ext cx="598735" cy="10165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476C615-AE22-DD12-C3EC-BEE586D5F6C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377795" y="4062045"/>
            <a:ext cx="598735" cy="101651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9ACAC96-BE85-55AE-554B-3C7777D5276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7764772" y="4101845"/>
            <a:ext cx="598735" cy="1016516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3E405C0-2BA7-2D86-C7A4-CBAB9A580075}"/>
              </a:ext>
            </a:extLst>
          </p:cNvPr>
          <p:cNvSpPr/>
          <p:nvPr/>
        </p:nvSpPr>
        <p:spPr>
          <a:xfrm>
            <a:off x="1474991" y="5548127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B6E2913-17B5-58C5-CBC0-9A04CFCFA027}"/>
              </a:ext>
            </a:extLst>
          </p:cNvPr>
          <p:cNvSpPr/>
          <p:nvPr/>
        </p:nvSpPr>
        <p:spPr>
          <a:xfrm>
            <a:off x="3080338" y="5548127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F126EB-0F96-4736-5077-510FC97F4F40}"/>
              </a:ext>
            </a:extLst>
          </p:cNvPr>
          <p:cNvSpPr/>
          <p:nvPr/>
        </p:nvSpPr>
        <p:spPr>
          <a:xfrm>
            <a:off x="4639237" y="5571477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313DE4E-F03B-D3AD-CEB1-C93FF8016FCF}"/>
              </a:ext>
            </a:extLst>
          </p:cNvPr>
          <p:cNvSpPr/>
          <p:nvPr/>
        </p:nvSpPr>
        <p:spPr>
          <a:xfrm>
            <a:off x="6120476" y="5541879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A3E18D7-7E04-40AE-B9A3-40DEECBF413B}"/>
              </a:ext>
            </a:extLst>
          </p:cNvPr>
          <p:cNvSpPr/>
          <p:nvPr/>
        </p:nvSpPr>
        <p:spPr>
          <a:xfrm>
            <a:off x="7507935" y="5563312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903EF-DC51-615F-8CF3-8596A752617A}"/>
              </a:ext>
            </a:extLst>
          </p:cNvPr>
          <p:cNvSpPr txBox="1"/>
          <p:nvPr/>
        </p:nvSpPr>
        <p:spPr>
          <a:xfrm>
            <a:off x="595670" y="1617007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와인 추천 받기</a:t>
            </a:r>
            <a:endParaRPr lang="en-US" altLang="ko-KR" sz="1100" b="1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F7947-B500-2444-0C13-33E8FF578B54}"/>
              </a:ext>
            </a:extLst>
          </p:cNvPr>
          <p:cNvSpPr txBox="1"/>
          <p:nvPr/>
        </p:nvSpPr>
        <p:spPr>
          <a:xfrm>
            <a:off x="1104866" y="1878617"/>
            <a:ext cx="931265" cy="2068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와인 타입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당도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산도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바디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Flavor</a:t>
            </a: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도수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953EDC-A68C-7787-C7CE-502A70EC0FF0}"/>
              </a:ext>
            </a:extLst>
          </p:cNvPr>
          <p:cNvSpPr txBox="1"/>
          <p:nvPr/>
        </p:nvSpPr>
        <p:spPr>
          <a:xfrm>
            <a:off x="2048703" y="1878617"/>
            <a:ext cx="2297744" cy="2068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레드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화이트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 err="1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스파클링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로제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달게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달지 않게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적당히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좀 더 신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적당히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많이 끈적이는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과일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꽃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빵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자연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풀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허브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약하게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적당히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세게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7751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621196"/>
            <a:ext cx="8609162" cy="6139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146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LANDING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348927" y="691122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88617" y="1352462"/>
            <a:ext cx="8609162" cy="2733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3E9E21-E30E-7B5E-77C0-B6E096D88E9E}"/>
              </a:ext>
            </a:extLst>
          </p:cNvPr>
          <p:cNvSpPr/>
          <p:nvPr/>
        </p:nvSpPr>
        <p:spPr>
          <a:xfrm>
            <a:off x="276045" y="6338305"/>
            <a:ext cx="8609162" cy="4395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903EF-DC51-615F-8CF3-8596A752617A}"/>
              </a:ext>
            </a:extLst>
          </p:cNvPr>
          <p:cNvSpPr txBox="1"/>
          <p:nvPr/>
        </p:nvSpPr>
        <p:spPr>
          <a:xfrm>
            <a:off x="595670" y="1617007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와인 추천 받기</a:t>
            </a:r>
            <a:endParaRPr lang="en-US" altLang="ko-KR" sz="1100" b="1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F7947-B500-2444-0C13-33E8FF578B54}"/>
              </a:ext>
            </a:extLst>
          </p:cNvPr>
          <p:cNvSpPr txBox="1"/>
          <p:nvPr/>
        </p:nvSpPr>
        <p:spPr>
          <a:xfrm>
            <a:off x="1104866" y="1878617"/>
            <a:ext cx="931265" cy="173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와인 타입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당도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산도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바디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도수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953EDC-A68C-7787-C7CE-502A70EC0FF0}"/>
              </a:ext>
            </a:extLst>
          </p:cNvPr>
          <p:cNvSpPr txBox="1"/>
          <p:nvPr/>
        </p:nvSpPr>
        <p:spPr>
          <a:xfrm>
            <a:off x="5152900" y="1889128"/>
            <a:ext cx="1538130" cy="173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1/2/3/4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3,4,5/1,2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1,2 / 3,4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1,2,3 / 4,5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1~7 / 8~15 / 16~20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DFA96-5D4F-E9D4-BD67-4D5B29AA637E}"/>
              </a:ext>
            </a:extLst>
          </p:cNvPr>
          <p:cNvSpPr txBox="1"/>
          <p:nvPr/>
        </p:nvSpPr>
        <p:spPr>
          <a:xfrm>
            <a:off x="6529215" y="1878617"/>
            <a:ext cx="2047048" cy="173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레드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화이트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 err="1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스파클링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로제 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달게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달지 않게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적당히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좀 더 신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적당히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많이 끈적이는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약하게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적당히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세게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B6CEBC0-977C-C483-F20E-3D554D14AFA5}"/>
              </a:ext>
            </a:extLst>
          </p:cNvPr>
          <p:cNvSpPr/>
          <p:nvPr/>
        </p:nvSpPr>
        <p:spPr>
          <a:xfrm>
            <a:off x="3933826" y="2552726"/>
            <a:ext cx="1162049" cy="33337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코딩화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082365-B113-D4DC-96C5-E949E0B2854E}"/>
              </a:ext>
            </a:extLst>
          </p:cNvPr>
          <p:cNvSpPr txBox="1"/>
          <p:nvPr/>
        </p:nvSpPr>
        <p:spPr>
          <a:xfrm>
            <a:off x="2088848" y="1889128"/>
            <a:ext cx="2047048" cy="173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레드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화이트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 err="1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스파클링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로제 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달게 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[1,2,3,4,5] 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달지 않게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덜 시게 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[1,2,3,4,5] 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시게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 err="1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물같은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[1,2,3,4,5] 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끈적이는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약하게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적당히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세게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716832-6A94-2F5D-28C7-0A745A80D75E}"/>
              </a:ext>
            </a:extLst>
          </p:cNvPr>
          <p:cNvSpPr txBox="1"/>
          <p:nvPr/>
        </p:nvSpPr>
        <p:spPr>
          <a:xfrm>
            <a:off x="9144740" y="691122"/>
            <a:ext cx="609452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100" dirty="0"/>
          </a:p>
          <a:p>
            <a:r>
              <a:rPr lang="ko-KR" altLang="en-US" sz="1100" dirty="0"/>
              <a:t>와인 타입: 레드/화이트/</a:t>
            </a:r>
            <a:r>
              <a:rPr lang="ko-KR" altLang="en-US" sz="1100" dirty="0" err="1"/>
              <a:t>스파클링</a:t>
            </a:r>
            <a:r>
              <a:rPr lang="ko-KR" altLang="en-US" sz="1100" dirty="0"/>
              <a:t>/로제</a:t>
            </a:r>
          </a:p>
          <a:p>
            <a:r>
              <a:rPr lang="ko-KR" altLang="en-US" sz="1100" dirty="0"/>
              <a:t>당도: 달게 1/달지 않게 2</a:t>
            </a:r>
          </a:p>
          <a:p>
            <a:r>
              <a:rPr lang="ko-KR" altLang="en-US" sz="1100" dirty="0"/>
              <a:t>         (3,4,5)/(1,2)</a:t>
            </a:r>
          </a:p>
          <a:p>
            <a:r>
              <a:rPr lang="ko-KR" altLang="en-US" sz="1100" dirty="0"/>
              <a:t>산도: 시지 않은1 /좀 더 신 2</a:t>
            </a:r>
          </a:p>
          <a:p>
            <a:r>
              <a:rPr lang="ko-KR" altLang="en-US" sz="1100" dirty="0"/>
              <a:t>         (1,2)/(3,4)</a:t>
            </a:r>
          </a:p>
          <a:p>
            <a:r>
              <a:rPr lang="ko-KR" altLang="en-US" sz="1100" dirty="0"/>
              <a:t>바디: 적당히1 /많이 끈적이는 2</a:t>
            </a:r>
          </a:p>
          <a:p>
            <a:r>
              <a:rPr lang="ko-KR" altLang="en-US" sz="1100" dirty="0"/>
              <a:t>         (2,3)/(4,5)</a:t>
            </a:r>
          </a:p>
          <a:p>
            <a:r>
              <a:rPr lang="ko-KR" altLang="en-US" sz="1100" dirty="0" err="1"/>
              <a:t>flavor</a:t>
            </a:r>
            <a:r>
              <a:rPr lang="ko-KR" altLang="en-US" sz="1100" dirty="0"/>
              <a:t>: 과일/꽃/빵/카페/자연/풀(허브)</a:t>
            </a:r>
          </a:p>
          <a:p>
            <a:r>
              <a:rPr lang="ko-KR" altLang="en-US" sz="1100" dirty="0"/>
              <a:t>          </a:t>
            </a:r>
          </a:p>
          <a:p>
            <a:r>
              <a:rPr lang="ko-KR" altLang="en-US" sz="1100" dirty="0"/>
              <a:t>도수: 약하게/적당히/세게</a:t>
            </a:r>
          </a:p>
          <a:p>
            <a:r>
              <a:rPr lang="ko-KR" altLang="en-US" sz="1100" dirty="0"/>
              <a:t>         (1-7)/(8-15)/(16-20)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F3BAA7-13F2-41D7-64FA-7E818508D22A}"/>
              </a:ext>
            </a:extLst>
          </p:cNvPr>
          <p:cNvSpPr/>
          <p:nvPr/>
        </p:nvSpPr>
        <p:spPr>
          <a:xfrm>
            <a:off x="1363528" y="4421001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6F9BB9-706A-B6F9-F8C2-0B1FCA054626}"/>
              </a:ext>
            </a:extLst>
          </p:cNvPr>
          <p:cNvSpPr/>
          <p:nvPr/>
        </p:nvSpPr>
        <p:spPr>
          <a:xfrm>
            <a:off x="2919306" y="4421001"/>
            <a:ext cx="1291978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White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56D733-3520-DBFD-2755-3D20EF6FE495}"/>
              </a:ext>
            </a:extLst>
          </p:cNvPr>
          <p:cNvSpPr/>
          <p:nvPr/>
        </p:nvSpPr>
        <p:spPr>
          <a:xfrm>
            <a:off x="4463034" y="4421001"/>
            <a:ext cx="1285097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Sparkling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CA5589-C3F4-9802-F1CD-3B76A1E24AE8}"/>
              </a:ext>
            </a:extLst>
          </p:cNvPr>
          <p:cNvSpPr/>
          <p:nvPr/>
        </p:nvSpPr>
        <p:spPr>
          <a:xfrm>
            <a:off x="7442978" y="4421001"/>
            <a:ext cx="1172529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Dessert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7FE310-7996-A9AB-7743-1DBC305BAAE3}"/>
              </a:ext>
            </a:extLst>
          </p:cNvPr>
          <p:cNvSpPr txBox="1"/>
          <p:nvPr/>
        </p:nvSpPr>
        <p:spPr>
          <a:xfrm>
            <a:off x="348927" y="5518118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이달의 와인</a:t>
            </a:r>
            <a:endParaRPr lang="en-US" altLang="ko-KR" sz="1100" b="1" dirty="0">
              <a:ln w="22225">
                <a:noFill/>
                <a:prstDash val="solid"/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B1B1C34-3EF8-5B31-6BFC-CD34071A4C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81624" y="4717380"/>
            <a:ext cx="425476" cy="72236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6F34A8-AE14-1FE0-BA1F-D83BF6CC8BA2}"/>
              </a:ext>
            </a:extLst>
          </p:cNvPr>
          <p:cNvSpPr/>
          <p:nvPr/>
        </p:nvSpPr>
        <p:spPr>
          <a:xfrm>
            <a:off x="5999881" y="4427819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Rose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59E58C-EF2B-19F5-B441-F5580AA72C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1736764" y="4163434"/>
            <a:ext cx="598735" cy="10165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F2C5C1-C900-96F6-A185-98D63A4F5F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3348535" y="4124092"/>
            <a:ext cx="598735" cy="101651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94DCBA2-2B00-F098-3F30-01123B1660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4876302" y="4101845"/>
            <a:ext cx="598735" cy="101651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9B3C6E-2F46-8BE3-2B04-F26B4A4AF4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377795" y="4062045"/>
            <a:ext cx="598735" cy="10165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476F6BE-C399-EB3A-08E3-D67931FBA5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7764772" y="4101845"/>
            <a:ext cx="598735" cy="101651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1B626B4-DFF8-445B-395D-81A065B624F6}"/>
              </a:ext>
            </a:extLst>
          </p:cNvPr>
          <p:cNvSpPr/>
          <p:nvPr/>
        </p:nvSpPr>
        <p:spPr>
          <a:xfrm>
            <a:off x="1474991" y="5548127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ECC36B-7B58-8F93-A276-54AAD0D1C034}"/>
              </a:ext>
            </a:extLst>
          </p:cNvPr>
          <p:cNvSpPr/>
          <p:nvPr/>
        </p:nvSpPr>
        <p:spPr>
          <a:xfrm>
            <a:off x="3080338" y="5548127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49418-5111-BF89-CDCA-F99E8DD50431}"/>
              </a:ext>
            </a:extLst>
          </p:cNvPr>
          <p:cNvSpPr/>
          <p:nvPr/>
        </p:nvSpPr>
        <p:spPr>
          <a:xfrm>
            <a:off x="4639237" y="5571477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F6ACC7-9032-7C6D-F9A3-8FED71A950DC}"/>
              </a:ext>
            </a:extLst>
          </p:cNvPr>
          <p:cNvSpPr/>
          <p:nvPr/>
        </p:nvSpPr>
        <p:spPr>
          <a:xfrm>
            <a:off x="6120476" y="5541879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5E7F93-53FB-D48A-1C0A-BFD2B8F9D747}"/>
              </a:ext>
            </a:extLst>
          </p:cNvPr>
          <p:cNvSpPr/>
          <p:nvPr/>
        </p:nvSpPr>
        <p:spPr>
          <a:xfrm>
            <a:off x="7507935" y="5563312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105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621196"/>
            <a:ext cx="8609162" cy="6139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146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LANDING</a:t>
            </a:r>
            <a:endParaRPr lang="ko-KR" altLang="en-US" dirty="0"/>
          </a:p>
        </p:txBody>
      </p:sp>
      <p:pic>
        <p:nvPicPr>
          <p:cNvPr id="3078" name="Picture 6" descr="주식회사 퍼시픽랩">
            <a:extLst>
              <a:ext uri="{FF2B5EF4-FFF2-40B4-BE49-F238E27FC236}">
                <a16:creationId xmlns:a16="http://schemas.microsoft.com/office/drawing/2014/main" id="{1F967B5F-CBFF-B80A-7166-24BCAE4CE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822" y="109043"/>
            <a:ext cx="2393561" cy="828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668264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1F8BBF-B0F0-33AF-972D-E0D62F6B2938}"/>
              </a:ext>
            </a:extLst>
          </p:cNvPr>
          <p:cNvSpPr/>
          <p:nvPr/>
        </p:nvSpPr>
        <p:spPr>
          <a:xfrm>
            <a:off x="1437958" y="4665554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Flavor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3A34FF-0B63-2627-6A98-3CB19DD313F1}"/>
              </a:ext>
            </a:extLst>
          </p:cNvPr>
          <p:cNvSpPr/>
          <p:nvPr/>
        </p:nvSpPr>
        <p:spPr>
          <a:xfrm>
            <a:off x="3185877" y="4665554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Dish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81FBDC-AFB3-CCFC-B7C9-F6FDB3A39349}"/>
              </a:ext>
            </a:extLst>
          </p:cNvPr>
          <p:cNvSpPr/>
          <p:nvPr/>
        </p:nvSpPr>
        <p:spPr>
          <a:xfrm>
            <a:off x="4966600" y="4668485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특징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2EB1A8-C622-C517-6CEF-97E3EBB51E62}"/>
              </a:ext>
            </a:extLst>
          </p:cNvPr>
          <p:cNvSpPr/>
          <p:nvPr/>
        </p:nvSpPr>
        <p:spPr>
          <a:xfrm>
            <a:off x="6714519" y="4668485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Situation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348927" y="5762671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F95FFFB-2109-87D8-C97F-05D3CED0C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464462" y="5040310"/>
            <a:ext cx="425476" cy="7223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A3E303-4A40-1B0F-3A97-51DFAFD12801}"/>
              </a:ext>
            </a:extLst>
          </p:cNvPr>
          <p:cNvSpPr/>
          <p:nvPr/>
        </p:nvSpPr>
        <p:spPr>
          <a:xfrm>
            <a:off x="1363528" y="2900542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91A2B9-34AD-BE8D-825B-D005DDECE0A0}"/>
              </a:ext>
            </a:extLst>
          </p:cNvPr>
          <p:cNvSpPr/>
          <p:nvPr/>
        </p:nvSpPr>
        <p:spPr>
          <a:xfrm>
            <a:off x="2919306" y="2900542"/>
            <a:ext cx="1291978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White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05E524-C2C2-8402-C904-B116F049D327}"/>
              </a:ext>
            </a:extLst>
          </p:cNvPr>
          <p:cNvSpPr/>
          <p:nvPr/>
        </p:nvSpPr>
        <p:spPr>
          <a:xfrm>
            <a:off x="4463034" y="2900542"/>
            <a:ext cx="1285097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Sparkling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8742DB-DC97-CF3F-D241-2F7361EDDB44}"/>
              </a:ext>
            </a:extLst>
          </p:cNvPr>
          <p:cNvSpPr/>
          <p:nvPr/>
        </p:nvSpPr>
        <p:spPr>
          <a:xfrm>
            <a:off x="7442978" y="2900542"/>
            <a:ext cx="1172529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Dessert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9E876-9CC2-7196-630B-4CFACE2830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569829" y="3163657"/>
            <a:ext cx="425476" cy="72236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A14E1E-D101-5C80-BDDD-5B0A3EA0B6D2}"/>
              </a:ext>
            </a:extLst>
          </p:cNvPr>
          <p:cNvSpPr/>
          <p:nvPr/>
        </p:nvSpPr>
        <p:spPr>
          <a:xfrm>
            <a:off x="5999881" y="2907360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Rose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661F71-312D-86FB-AB1F-B80455495BB9}"/>
              </a:ext>
            </a:extLst>
          </p:cNvPr>
          <p:cNvSpPr/>
          <p:nvPr/>
        </p:nvSpPr>
        <p:spPr>
          <a:xfrm>
            <a:off x="1474991" y="4027668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E4616C-2803-B367-7CB7-B167A0F0ADB2}"/>
              </a:ext>
            </a:extLst>
          </p:cNvPr>
          <p:cNvSpPr/>
          <p:nvPr/>
        </p:nvSpPr>
        <p:spPr>
          <a:xfrm>
            <a:off x="3080338" y="4027668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780B79-A8BA-9ECB-F965-9F49F091C4AE}"/>
              </a:ext>
            </a:extLst>
          </p:cNvPr>
          <p:cNvSpPr/>
          <p:nvPr/>
        </p:nvSpPr>
        <p:spPr>
          <a:xfrm>
            <a:off x="4639237" y="4051018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75F6B8-B209-AEDB-76CB-CDA792000DCF}"/>
              </a:ext>
            </a:extLst>
          </p:cNvPr>
          <p:cNvSpPr/>
          <p:nvPr/>
        </p:nvSpPr>
        <p:spPr>
          <a:xfrm>
            <a:off x="6120476" y="4021420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AF1882C-2B0B-0708-81ED-09593796F888}"/>
              </a:ext>
            </a:extLst>
          </p:cNvPr>
          <p:cNvSpPr/>
          <p:nvPr/>
        </p:nvSpPr>
        <p:spPr>
          <a:xfrm>
            <a:off x="7507935" y="4042853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06AF85-2A6D-A324-FC71-BEBBF365A7F3}"/>
              </a:ext>
            </a:extLst>
          </p:cNvPr>
          <p:cNvSpPr txBox="1"/>
          <p:nvPr/>
        </p:nvSpPr>
        <p:spPr>
          <a:xfrm>
            <a:off x="245796" y="3990135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이달의 와인</a:t>
            </a:r>
            <a:endParaRPr lang="en-US" altLang="ko-KR" sz="1100" b="1" dirty="0">
              <a:ln w="22225">
                <a:noFill/>
                <a:prstDash val="solid"/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D60E08D-A256-B4FF-A54A-8F1E1C3982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1736764" y="2728032"/>
            <a:ext cx="598735" cy="10165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DAAA938-FE6A-A1C1-7785-F2AFA68366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3348535" y="2688690"/>
            <a:ext cx="598735" cy="101651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A71876A-3B37-53A9-6351-2919923EC5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4876302" y="2666443"/>
            <a:ext cx="598735" cy="101651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99F39B5-9A51-D311-3245-976A9F42B6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377795" y="2626643"/>
            <a:ext cx="598735" cy="101651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4446A3-9698-C0EE-A2A8-704708EFA9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7764772" y="2666443"/>
            <a:ext cx="598735" cy="1016516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E5C59D-A5B0-B473-E899-B75F141FC9B0}"/>
              </a:ext>
            </a:extLst>
          </p:cNvPr>
          <p:cNvSpPr/>
          <p:nvPr/>
        </p:nvSpPr>
        <p:spPr>
          <a:xfrm>
            <a:off x="276045" y="1328140"/>
            <a:ext cx="8609162" cy="12039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C92540-7F3C-45E1-435A-C44766FB065F}"/>
              </a:ext>
            </a:extLst>
          </p:cNvPr>
          <p:cNvSpPr/>
          <p:nvPr/>
        </p:nvSpPr>
        <p:spPr>
          <a:xfrm>
            <a:off x="276045" y="6367811"/>
            <a:ext cx="8609162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80053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08BA241-4A46-FE3E-0EAA-B18F94609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42" y="-791827"/>
            <a:ext cx="1788362" cy="116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3A18F088-E34B-2249-58FF-BA13B361D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1" y="-931527"/>
            <a:ext cx="1755464" cy="116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5546A2B-447E-B05D-84CF-E98F6B0E4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4899"/>
            <a:ext cx="1755465" cy="115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4F5FAFCF-735A-D9BB-BB35-72811D10D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41" y="-2374899"/>
            <a:ext cx="1788363" cy="115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C4C415A-3DFF-D432-7B54-2555E5002577}"/>
              </a:ext>
            </a:extLst>
          </p:cNvPr>
          <p:cNvGrpSpPr/>
          <p:nvPr/>
        </p:nvGrpSpPr>
        <p:grpSpPr>
          <a:xfrm>
            <a:off x="-15220335" y="-8123085"/>
            <a:ext cx="14560903" cy="23254930"/>
            <a:chOff x="5226750" y="-3403601"/>
            <a:chExt cx="10626025" cy="17919324"/>
          </a:xfrm>
        </p:grpSpPr>
        <p:pic>
          <p:nvPicPr>
            <p:cNvPr id="2055" name="Picture 7">
              <a:extLst>
                <a:ext uri="{FF2B5EF4-FFF2-40B4-BE49-F238E27FC236}">
                  <a16:creationId xmlns:a16="http://schemas.microsoft.com/office/drawing/2014/main" id="{933B09BB-9AD3-30B1-2A14-2A7ACB85E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400" y="-3403601"/>
              <a:ext cx="10620375" cy="800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BE62A6B9-4420-46F2-1AE1-3CC1DF953E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69"/>
            <a:stretch/>
          </p:blipFill>
          <p:spPr bwMode="auto">
            <a:xfrm>
              <a:off x="5232400" y="4597400"/>
              <a:ext cx="10620375" cy="5762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>
              <a:extLst>
                <a:ext uri="{FF2B5EF4-FFF2-40B4-BE49-F238E27FC236}">
                  <a16:creationId xmlns:a16="http://schemas.microsoft.com/office/drawing/2014/main" id="{5E9C8E63-7174-0B35-A293-01AB76B80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750" y="10359647"/>
              <a:ext cx="10626025" cy="4156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500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305112" y="1051709"/>
            <a:ext cx="8609162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314636" y="1706209"/>
            <a:ext cx="8601361" cy="4369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517581" y="640231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CB0900D0-C66C-12DB-B4C0-EC4FD6291183}"/>
              </a:ext>
            </a:extLst>
          </p:cNvPr>
          <p:cNvSpPr/>
          <p:nvPr/>
        </p:nvSpPr>
        <p:spPr>
          <a:xfrm>
            <a:off x="1327638" y="2405244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풀 아이콘 PNG 일러스트 | 이미지 및 PSD 파일 | Pngtree에 무료 다운로드">
            <a:extLst>
              <a:ext uri="{FF2B5EF4-FFF2-40B4-BE49-F238E27FC236}">
                <a16:creationId xmlns:a16="http://schemas.microsoft.com/office/drawing/2014/main" id="{DBCF8437-491F-8596-B5C8-2F7975872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476" b="38975"/>
          <a:stretch/>
        </p:blipFill>
        <p:spPr bwMode="auto">
          <a:xfrm>
            <a:off x="1327638" y="2741444"/>
            <a:ext cx="2060336" cy="48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7C9EEE-7024-A441-1BE6-5F715980A003}"/>
              </a:ext>
            </a:extLst>
          </p:cNvPr>
          <p:cNvSpPr txBox="1"/>
          <p:nvPr/>
        </p:nvSpPr>
        <p:spPr>
          <a:xfrm>
            <a:off x="1966824" y="2451399"/>
            <a:ext cx="78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HERB</a:t>
            </a:r>
            <a:endParaRPr lang="ko-KR" altLang="en-US" b="1" dirty="0"/>
          </a:p>
        </p:txBody>
      </p:sp>
      <p:pic>
        <p:nvPicPr>
          <p:cNvPr id="11266" name="Picture 2" descr="민트 - 무료 자연개 아이콘">
            <a:extLst>
              <a:ext uri="{FF2B5EF4-FFF2-40B4-BE49-F238E27FC236}">
                <a16:creationId xmlns:a16="http://schemas.microsoft.com/office/drawing/2014/main" id="{CF3FDB2B-FDEC-4534-E9A4-18AD4641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245" y="3479527"/>
            <a:ext cx="334109" cy="33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유칼립투스 - 무료 자연개 아이콘">
            <a:extLst>
              <a:ext uri="{FF2B5EF4-FFF2-40B4-BE49-F238E27FC236}">
                <a16:creationId xmlns:a16="http://schemas.microsoft.com/office/drawing/2014/main" id="{A401C94F-E8BA-AEE5-2A8E-FF4730C25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151" y="3244601"/>
            <a:ext cx="550308" cy="55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DCDD8A0-BD09-746A-C809-8D90BBD801FB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추천</a:t>
            </a:r>
            <a:r>
              <a:rPr lang="en-US" altLang="ko-KR" dirty="0"/>
              <a:t>_ FLAVOR </a:t>
            </a:r>
            <a:r>
              <a:rPr lang="ko-KR" altLang="en-US" dirty="0"/>
              <a:t>중분류</a:t>
            </a:r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1DA1A280-D66D-A754-AB6A-E0EA86BB2DA8}"/>
              </a:ext>
            </a:extLst>
          </p:cNvPr>
          <p:cNvSpPr/>
          <p:nvPr/>
        </p:nvSpPr>
        <p:spPr>
          <a:xfrm>
            <a:off x="3604320" y="2439018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426F4D-BA63-F64A-8C56-50BB87E5D12A}"/>
              </a:ext>
            </a:extLst>
          </p:cNvPr>
          <p:cNvSpPr txBox="1"/>
          <p:nvPr/>
        </p:nvSpPr>
        <p:spPr>
          <a:xfrm>
            <a:off x="4117759" y="2483136"/>
            <a:ext cx="100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CITRUS</a:t>
            </a:r>
            <a:endParaRPr lang="ko-KR" altLang="en-US" b="1" dirty="0"/>
          </a:p>
        </p:txBody>
      </p:sp>
      <p:sp>
        <p:nvSpPr>
          <p:cNvPr id="41" name="순서도: 대체 처리 40">
            <a:extLst>
              <a:ext uri="{FF2B5EF4-FFF2-40B4-BE49-F238E27FC236}">
                <a16:creationId xmlns:a16="http://schemas.microsoft.com/office/drawing/2014/main" id="{9A007D46-1B92-C729-0505-B2D97ED0DEAC}"/>
              </a:ext>
            </a:extLst>
          </p:cNvPr>
          <p:cNvSpPr/>
          <p:nvPr/>
        </p:nvSpPr>
        <p:spPr>
          <a:xfrm>
            <a:off x="5833520" y="2451399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8B6853-3F66-D43D-63CF-F12CBA77EECC}"/>
              </a:ext>
            </a:extLst>
          </p:cNvPr>
          <p:cNvSpPr txBox="1"/>
          <p:nvPr/>
        </p:nvSpPr>
        <p:spPr>
          <a:xfrm>
            <a:off x="6385599" y="2486984"/>
            <a:ext cx="86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FRUIT</a:t>
            </a:r>
            <a:endParaRPr lang="ko-KR" altLang="en-US" b="1" dirty="0"/>
          </a:p>
        </p:txBody>
      </p:sp>
      <p:sp>
        <p:nvSpPr>
          <p:cNvPr id="55" name="순서도: 대체 처리 54">
            <a:extLst>
              <a:ext uri="{FF2B5EF4-FFF2-40B4-BE49-F238E27FC236}">
                <a16:creationId xmlns:a16="http://schemas.microsoft.com/office/drawing/2014/main" id="{CDE39E51-BA55-D64E-26D8-9E83C38C5736}"/>
              </a:ext>
            </a:extLst>
          </p:cNvPr>
          <p:cNvSpPr/>
          <p:nvPr/>
        </p:nvSpPr>
        <p:spPr>
          <a:xfrm>
            <a:off x="1327638" y="4161015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CDFC9D6-D592-2E9A-710B-DC878BB125FB}"/>
              </a:ext>
            </a:extLst>
          </p:cNvPr>
          <p:cNvSpPr txBox="1"/>
          <p:nvPr/>
        </p:nvSpPr>
        <p:spPr>
          <a:xfrm>
            <a:off x="1966824" y="4207170"/>
            <a:ext cx="78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발효</a:t>
            </a:r>
          </a:p>
        </p:txBody>
      </p:sp>
      <p:sp>
        <p:nvSpPr>
          <p:cNvPr id="11271" name="순서도: 대체 처리 11270">
            <a:extLst>
              <a:ext uri="{FF2B5EF4-FFF2-40B4-BE49-F238E27FC236}">
                <a16:creationId xmlns:a16="http://schemas.microsoft.com/office/drawing/2014/main" id="{EAC2FD3A-DD71-D5D3-25E2-AE6E600E5496}"/>
              </a:ext>
            </a:extLst>
          </p:cNvPr>
          <p:cNvSpPr/>
          <p:nvPr/>
        </p:nvSpPr>
        <p:spPr>
          <a:xfrm>
            <a:off x="3652149" y="4201281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75" name="TextBox 11274">
            <a:extLst>
              <a:ext uri="{FF2B5EF4-FFF2-40B4-BE49-F238E27FC236}">
                <a16:creationId xmlns:a16="http://schemas.microsoft.com/office/drawing/2014/main" id="{057BB08F-732F-6614-2738-75243AB9C923}"/>
              </a:ext>
            </a:extLst>
          </p:cNvPr>
          <p:cNvSpPr txBox="1"/>
          <p:nvPr/>
        </p:nvSpPr>
        <p:spPr>
          <a:xfrm>
            <a:off x="4117759" y="4247436"/>
            <a:ext cx="117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FLOWER</a:t>
            </a:r>
            <a:endParaRPr lang="ko-KR" altLang="en-US" b="1" dirty="0"/>
          </a:p>
        </p:txBody>
      </p:sp>
      <p:sp>
        <p:nvSpPr>
          <p:cNvPr id="11285" name="순서도: 대체 처리 11284">
            <a:extLst>
              <a:ext uri="{FF2B5EF4-FFF2-40B4-BE49-F238E27FC236}">
                <a16:creationId xmlns:a16="http://schemas.microsoft.com/office/drawing/2014/main" id="{EFBF5798-E303-2D9D-47C3-25EB7C196E72}"/>
              </a:ext>
            </a:extLst>
          </p:cNvPr>
          <p:cNvSpPr/>
          <p:nvPr/>
        </p:nvSpPr>
        <p:spPr>
          <a:xfrm>
            <a:off x="5893807" y="4250871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89" name="TextBox 11288">
            <a:extLst>
              <a:ext uri="{FF2B5EF4-FFF2-40B4-BE49-F238E27FC236}">
                <a16:creationId xmlns:a16="http://schemas.microsoft.com/office/drawing/2014/main" id="{3796F6E1-5AB2-FA42-39F2-8FFB269E4373}"/>
              </a:ext>
            </a:extLst>
          </p:cNvPr>
          <p:cNvSpPr txBox="1"/>
          <p:nvPr/>
        </p:nvSpPr>
        <p:spPr>
          <a:xfrm>
            <a:off x="6431297" y="4297026"/>
            <a:ext cx="109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NATURE</a:t>
            </a:r>
            <a:endParaRPr lang="ko-KR" altLang="en-US" b="1" dirty="0"/>
          </a:p>
        </p:txBody>
      </p:sp>
      <p:sp>
        <p:nvSpPr>
          <p:cNvPr id="11299" name="TextBox 11298">
            <a:extLst>
              <a:ext uri="{FF2B5EF4-FFF2-40B4-BE49-F238E27FC236}">
                <a16:creationId xmlns:a16="http://schemas.microsoft.com/office/drawing/2014/main" id="{75D5B343-14C2-ABBF-0B81-092A50582594}"/>
              </a:ext>
            </a:extLst>
          </p:cNvPr>
          <p:cNvSpPr txBox="1"/>
          <p:nvPr/>
        </p:nvSpPr>
        <p:spPr>
          <a:xfrm>
            <a:off x="1425721" y="1886482"/>
            <a:ext cx="3863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중분류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(16</a:t>
            </a:r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개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)_</a:t>
            </a:r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중분류별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소분류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대표 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3</a:t>
            </a:r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개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1305" name="직사각형 11304">
            <a:extLst>
              <a:ext uri="{FF2B5EF4-FFF2-40B4-BE49-F238E27FC236}">
                <a16:creationId xmlns:a16="http://schemas.microsoft.com/office/drawing/2014/main" id="{E402E8E7-9DF0-B5CE-10C0-B7788D332A58}"/>
              </a:ext>
            </a:extLst>
          </p:cNvPr>
          <p:cNvSpPr/>
          <p:nvPr/>
        </p:nvSpPr>
        <p:spPr>
          <a:xfrm>
            <a:off x="314145" y="6358286"/>
            <a:ext cx="8609162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pic>
        <p:nvPicPr>
          <p:cNvPr id="3076" name="Picture 4" descr="레몬 - 무료 음식개 아이콘">
            <a:extLst>
              <a:ext uri="{FF2B5EF4-FFF2-40B4-BE49-F238E27FC236}">
                <a16:creationId xmlns:a16="http://schemas.microsoft.com/office/drawing/2014/main" id="{98F77F5A-E3C7-CCE7-1A4A-1820D24FA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761" y="2852468"/>
            <a:ext cx="1091451" cy="109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과일 - 무료 음식개 아이콘">
            <a:extLst>
              <a:ext uri="{FF2B5EF4-FFF2-40B4-BE49-F238E27FC236}">
                <a16:creationId xmlns:a16="http://schemas.microsoft.com/office/drawing/2014/main" id="{02148854-2345-B0FC-0B10-7E3137E14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257" y="2746736"/>
            <a:ext cx="1330483" cy="133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빵 - 무료 음식과 식당개 아이콘">
            <a:extLst>
              <a:ext uri="{FF2B5EF4-FFF2-40B4-BE49-F238E27FC236}">
                <a16:creationId xmlns:a16="http://schemas.microsoft.com/office/drawing/2014/main" id="{FECC7D29-1DF9-51D0-FFE7-F4937E1DB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851" y="4447861"/>
            <a:ext cx="1275691" cy="127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꽃 - 무료 자연개 아이콘">
            <a:extLst>
              <a:ext uri="{FF2B5EF4-FFF2-40B4-BE49-F238E27FC236}">
                <a16:creationId xmlns:a16="http://schemas.microsoft.com/office/drawing/2014/main" id="{BFE6EC2A-5233-49FF-7E8B-AB08D88CE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CD95D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868" y="4649006"/>
            <a:ext cx="815783" cy="8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꽃 - 무료 자연개 아이콘">
            <a:extLst>
              <a:ext uri="{FF2B5EF4-FFF2-40B4-BE49-F238E27FC236}">
                <a16:creationId xmlns:a16="http://schemas.microsoft.com/office/drawing/2014/main" id="{29AFA0E9-3D84-9069-1539-E99EB300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760" y="4855302"/>
            <a:ext cx="788831" cy="78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바닐라 - 무료 음식과 식당개 아이콘">
            <a:extLst>
              <a:ext uri="{FF2B5EF4-FFF2-40B4-BE49-F238E27FC236}">
                <a16:creationId xmlns:a16="http://schemas.microsoft.com/office/drawing/2014/main" id="{2386DCFF-CA87-511C-5446-599517F7F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8689">
            <a:off x="6228474" y="5075755"/>
            <a:ext cx="519860" cy="51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버섯 - 무료 음식개 아이콘">
            <a:extLst>
              <a:ext uri="{FF2B5EF4-FFF2-40B4-BE49-F238E27FC236}">
                <a16:creationId xmlns:a16="http://schemas.microsoft.com/office/drawing/2014/main" id="{709A8807-AC4B-EFB7-82BC-9F55F8C4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24" y="4712513"/>
            <a:ext cx="914585" cy="91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E463215-DC91-142D-6AF2-F76037B8B60D}"/>
              </a:ext>
            </a:extLst>
          </p:cNvPr>
          <p:cNvSpPr/>
          <p:nvPr/>
        </p:nvSpPr>
        <p:spPr>
          <a:xfrm>
            <a:off x="307627" y="1049841"/>
            <a:ext cx="8699789" cy="699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1046333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330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999265"/>
            <a:ext cx="8609162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추천</a:t>
            </a:r>
            <a:r>
              <a:rPr lang="en-US" altLang="ko-KR" dirty="0"/>
              <a:t>_ DISH </a:t>
            </a:r>
            <a:r>
              <a:rPr lang="ko-KR" altLang="en-US" dirty="0"/>
              <a:t>중분류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76045" y="1706209"/>
            <a:ext cx="8609162" cy="4369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517581" y="640231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9201A9-74D6-15A3-448D-0F5BB9369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157" y="640231"/>
            <a:ext cx="5257954" cy="1848656"/>
          </a:xfrm>
          <a:prstGeom prst="rect">
            <a:avLst/>
          </a:prstGeom>
        </p:spPr>
      </p:pic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381BAAE6-1DA0-9B42-CAF1-AEE7200A2FF2}"/>
              </a:ext>
            </a:extLst>
          </p:cNvPr>
          <p:cNvSpPr/>
          <p:nvPr/>
        </p:nvSpPr>
        <p:spPr>
          <a:xfrm>
            <a:off x="1327638" y="2405244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2F1DF2-BC55-C623-8E15-7C35406BB9A8}"/>
              </a:ext>
            </a:extLst>
          </p:cNvPr>
          <p:cNvSpPr txBox="1"/>
          <p:nvPr/>
        </p:nvSpPr>
        <p:spPr>
          <a:xfrm>
            <a:off x="1952750" y="2464842"/>
            <a:ext cx="81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육류</a:t>
            </a:r>
            <a:endParaRPr lang="en-US" altLang="ko-KR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10B373-424C-B02A-CA9E-19547EB9B87D}"/>
              </a:ext>
            </a:extLst>
          </p:cNvPr>
          <p:cNvSpPr txBox="1"/>
          <p:nvPr/>
        </p:nvSpPr>
        <p:spPr>
          <a:xfrm>
            <a:off x="-684661" y="6080748"/>
            <a:ext cx="5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민트</a:t>
            </a:r>
            <a:endParaRPr lang="ko-KR" altLang="en-US" b="1" dirty="0"/>
          </a:p>
        </p:txBody>
      </p:sp>
      <p:pic>
        <p:nvPicPr>
          <p:cNvPr id="15362" name="Picture 2" descr="고기 - 무료 음식개 아이콘">
            <a:extLst>
              <a:ext uri="{FF2B5EF4-FFF2-40B4-BE49-F238E27FC236}">
                <a16:creationId xmlns:a16="http://schemas.microsoft.com/office/drawing/2014/main" id="{2F77E5F4-03EE-8E3B-618A-83E02E598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444" y="2903306"/>
            <a:ext cx="871188" cy="87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id="{3040BF2F-DAE4-9FBE-E557-654FB5166F0C}"/>
              </a:ext>
            </a:extLst>
          </p:cNvPr>
          <p:cNvSpPr/>
          <p:nvPr/>
        </p:nvSpPr>
        <p:spPr>
          <a:xfrm>
            <a:off x="3671144" y="2419625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3883FC-D43C-9ADA-E383-45DB71610EB2}"/>
              </a:ext>
            </a:extLst>
          </p:cNvPr>
          <p:cNvSpPr txBox="1"/>
          <p:nvPr/>
        </p:nvSpPr>
        <p:spPr>
          <a:xfrm>
            <a:off x="4222127" y="2483088"/>
            <a:ext cx="87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해산물</a:t>
            </a:r>
            <a:endParaRPr lang="en-US" altLang="ko-KR" b="1" dirty="0"/>
          </a:p>
        </p:txBody>
      </p:sp>
      <p:sp>
        <p:nvSpPr>
          <p:cNvPr id="37" name="순서도: 대체 처리 36">
            <a:extLst>
              <a:ext uri="{FF2B5EF4-FFF2-40B4-BE49-F238E27FC236}">
                <a16:creationId xmlns:a16="http://schemas.microsoft.com/office/drawing/2014/main" id="{4813FA02-40B7-0787-544C-DE120EF46654}"/>
              </a:ext>
            </a:extLst>
          </p:cNvPr>
          <p:cNvSpPr/>
          <p:nvPr/>
        </p:nvSpPr>
        <p:spPr>
          <a:xfrm>
            <a:off x="5966949" y="2433988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F06A00-8755-28EA-4CA9-43ECE829C2DA}"/>
              </a:ext>
            </a:extLst>
          </p:cNvPr>
          <p:cNvSpPr txBox="1"/>
          <p:nvPr/>
        </p:nvSpPr>
        <p:spPr>
          <a:xfrm>
            <a:off x="6533692" y="2488509"/>
            <a:ext cx="87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디저트</a:t>
            </a:r>
            <a:endParaRPr lang="en-US" altLang="ko-KR" b="1" dirty="0"/>
          </a:p>
        </p:txBody>
      </p:sp>
      <p:sp>
        <p:nvSpPr>
          <p:cNvPr id="41" name="순서도: 대체 처리 40">
            <a:extLst>
              <a:ext uri="{FF2B5EF4-FFF2-40B4-BE49-F238E27FC236}">
                <a16:creationId xmlns:a16="http://schemas.microsoft.com/office/drawing/2014/main" id="{756777C9-A2C0-0BDF-4F85-13F2E9E79B4C}"/>
              </a:ext>
            </a:extLst>
          </p:cNvPr>
          <p:cNvSpPr/>
          <p:nvPr/>
        </p:nvSpPr>
        <p:spPr>
          <a:xfrm>
            <a:off x="1327638" y="4213192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45" name="순서도: 대체 처리 44">
            <a:extLst>
              <a:ext uri="{FF2B5EF4-FFF2-40B4-BE49-F238E27FC236}">
                <a16:creationId xmlns:a16="http://schemas.microsoft.com/office/drawing/2014/main" id="{E4F29359-B4EA-A1A6-1E17-A4E198A6C449}"/>
              </a:ext>
            </a:extLst>
          </p:cNvPr>
          <p:cNvSpPr/>
          <p:nvPr/>
        </p:nvSpPr>
        <p:spPr>
          <a:xfrm>
            <a:off x="3662078" y="4199281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C2829D-A6FA-5EE0-C9E3-B8D1BEE3D192}"/>
              </a:ext>
            </a:extLst>
          </p:cNvPr>
          <p:cNvSpPr txBox="1"/>
          <p:nvPr/>
        </p:nvSpPr>
        <p:spPr>
          <a:xfrm>
            <a:off x="4025566" y="4284884"/>
            <a:ext cx="120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매운 음식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76618A-A550-CE23-8F29-8515FD3F11EB}"/>
              </a:ext>
            </a:extLst>
          </p:cNvPr>
          <p:cNvSpPr txBox="1"/>
          <p:nvPr/>
        </p:nvSpPr>
        <p:spPr>
          <a:xfrm>
            <a:off x="2580346" y="-585427"/>
            <a:ext cx="68891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대분류(5개) : 육류(소고기, 돼지, 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닭or오리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, 양고기), 해산물(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구운생선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, 회), 디저트(샐러드, 치즈, 과일 등), 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파스타or피자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, 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매운음식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 </a:t>
            </a:r>
            <a:endParaRPr lang="en-US" altLang="ko-KR" sz="1200" dirty="0"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endParaRPr lang="ko-KR" altLang="en-US" sz="1200" dirty="0"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중분류(13개) : 소고기(스테이크), 돼지(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족발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, 삼겹살, 곱창), 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닭or오리요리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, 양고기, 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구운생선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, 회(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스시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), 해산물(조개), 샐러드, 치즈, 디저트(과일, 케이크, 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핑거푸드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), 파스타, 피자, 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매운음식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닭발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, 떡볶이, 닭볶음탕)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4617F0-B28A-07CF-4373-8E780686108E}"/>
              </a:ext>
            </a:extLst>
          </p:cNvPr>
          <p:cNvSpPr txBox="1"/>
          <p:nvPr/>
        </p:nvSpPr>
        <p:spPr>
          <a:xfrm>
            <a:off x="1425721" y="1886482"/>
            <a:ext cx="3863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대분류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(5)_</a:t>
            </a:r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대분류별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중분류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659BCE-3F42-80F8-F7ED-505CED663898}"/>
              </a:ext>
            </a:extLst>
          </p:cNvPr>
          <p:cNvSpPr/>
          <p:nvPr/>
        </p:nvSpPr>
        <p:spPr>
          <a:xfrm>
            <a:off x="276045" y="6358286"/>
            <a:ext cx="8609162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D24EE-08CA-2AB1-52CB-EBAED558CE31}"/>
              </a:ext>
            </a:extLst>
          </p:cNvPr>
          <p:cNvSpPr txBox="1"/>
          <p:nvPr/>
        </p:nvSpPr>
        <p:spPr>
          <a:xfrm>
            <a:off x="1932425" y="4272556"/>
            <a:ext cx="81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양식</a:t>
            </a:r>
            <a:endParaRPr lang="en-US" altLang="ko-KR" b="1" dirty="0"/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01C6FF63-A358-DF5D-5370-A2BFA9AEA15E}"/>
              </a:ext>
            </a:extLst>
          </p:cNvPr>
          <p:cNvSpPr/>
          <p:nvPr/>
        </p:nvSpPr>
        <p:spPr>
          <a:xfrm>
            <a:off x="5999638" y="4244723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F0172-4934-F79B-E1E0-A047551D1BDC}"/>
              </a:ext>
            </a:extLst>
          </p:cNvPr>
          <p:cNvSpPr txBox="1"/>
          <p:nvPr/>
        </p:nvSpPr>
        <p:spPr>
          <a:xfrm>
            <a:off x="6327229" y="4299244"/>
            <a:ext cx="13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에피타이저</a:t>
            </a:r>
            <a:endParaRPr lang="en-US" altLang="ko-KR" b="1" dirty="0"/>
          </a:p>
        </p:txBody>
      </p:sp>
      <p:pic>
        <p:nvPicPr>
          <p:cNvPr id="5122" name="Picture 2" descr="치즈 - 무료 음식개 아이콘">
            <a:extLst>
              <a:ext uri="{FF2B5EF4-FFF2-40B4-BE49-F238E27FC236}">
                <a16:creationId xmlns:a16="http://schemas.microsoft.com/office/drawing/2014/main" id="{995962E5-06AB-D56A-BB45-EBF482AFD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894" y="5148442"/>
            <a:ext cx="483781" cy="48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샐러드 - 무료 음식개 아이콘">
            <a:extLst>
              <a:ext uri="{FF2B5EF4-FFF2-40B4-BE49-F238E27FC236}">
                <a16:creationId xmlns:a16="http://schemas.microsoft.com/office/drawing/2014/main" id="{60AB74B6-2803-C913-1C37-9B3B6A67D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636" y="4590477"/>
            <a:ext cx="1115929" cy="111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생일 케이크 - 무료 음식개 아이콘">
            <a:extLst>
              <a:ext uri="{FF2B5EF4-FFF2-40B4-BE49-F238E27FC236}">
                <a16:creationId xmlns:a16="http://schemas.microsoft.com/office/drawing/2014/main" id="{A120BA8A-2F2B-294A-EAFC-D7BF7857A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50" y="291955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초밥 - 무료 음식과 식당개 아이콘">
            <a:extLst>
              <a:ext uri="{FF2B5EF4-FFF2-40B4-BE49-F238E27FC236}">
                <a16:creationId xmlns:a16="http://schemas.microsoft.com/office/drawing/2014/main" id="{C97F1C0B-0DB2-D8F6-DD23-4A3E4C5DA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654" y="2895431"/>
            <a:ext cx="927706" cy="92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초밥 - 무료 음식과 식당개 아이콘">
            <a:extLst>
              <a:ext uri="{FF2B5EF4-FFF2-40B4-BE49-F238E27FC236}">
                <a16:creationId xmlns:a16="http://schemas.microsoft.com/office/drawing/2014/main" id="{1F9C14BD-5A57-3E4A-805A-602264C12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376">
            <a:off x="3988478" y="2963738"/>
            <a:ext cx="998353" cy="99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파스타 - 무료 음식과 식당개 아이콘">
            <a:extLst>
              <a:ext uri="{FF2B5EF4-FFF2-40B4-BE49-F238E27FC236}">
                <a16:creationId xmlns:a16="http://schemas.microsoft.com/office/drawing/2014/main" id="{374EDD3F-1E64-E58A-C0C8-0D4F97F3C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08" y="4612100"/>
            <a:ext cx="1206851" cy="120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매운 고추 - 무료 음식개 아이콘">
            <a:extLst>
              <a:ext uri="{FF2B5EF4-FFF2-40B4-BE49-F238E27FC236}">
                <a16:creationId xmlns:a16="http://schemas.microsoft.com/office/drawing/2014/main" id="{08EC6056-A31D-DBD3-CD3E-E35484108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1" y="4530081"/>
            <a:ext cx="1337319" cy="133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6C619F2-BC3C-FE52-C8DA-5F5B2F0CA224}"/>
              </a:ext>
            </a:extLst>
          </p:cNvPr>
          <p:cNvSpPr/>
          <p:nvPr/>
        </p:nvSpPr>
        <p:spPr>
          <a:xfrm>
            <a:off x="230731" y="1006877"/>
            <a:ext cx="8699789" cy="699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1090469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315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999265"/>
            <a:ext cx="8609162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187669"/>
            <a:ext cx="54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추천</a:t>
            </a:r>
            <a:r>
              <a:rPr lang="en-US" altLang="ko-KR" dirty="0"/>
              <a:t>_ dish </a:t>
            </a:r>
            <a:r>
              <a:rPr lang="ko-KR" altLang="en-US" dirty="0"/>
              <a:t>선택 후 </a:t>
            </a:r>
            <a:r>
              <a:rPr lang="en-US" altLang="ko-KR" dirty="0"/>
              <a:t>flavor</a:t>
            </a:r>
            <a:r>
              <a:rPr lang="ko-KR" altLang="en-US" dirty="0"/>
              <a:t>별로</a:t>
            </a:r>
            <a:r>
              <a:rPr lang="en-US" altLang="ko-KR" dirty="0"/>
              <a:t> Post List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76045" y="1674971"/>
            <a:ext cx="8609162" cy="4369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517581" y="640231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CB0900D0-C66C-12DB-B4C0-EC4FD6291183}"/>
              </a:ext>
            </a:extLst>
          </p:cNvPr>
          <p:cNvSpPr/>
          <p:nvPr/>
        </p:nvSpPr>
        <p:spPr>
          <a:xfrm>
            <a:off x="1790808" y="2149931"/>
            <a:ext cx="1683837" cy="184163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5F7E4A-E750-F97F-087A-55548CEA7818}"/>
              </a:ext>
            </a:extLst>
          </p:cNvPr>
          <p:cNvSpPr/>
          <p:nvPr/>
        </p:nvSpPr>
        <p:spPr>
          <a:xfrm>
            <a:off x="1980216" y="2447784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D7D113-A16D-E52C-DC27-51592D79FD8B}"/>
              </a:ext>
            </a:extLst>
          </p:cNvPr>
          <p:cNvSpPr/>
          <p:nvPr/>
        </p:nvSpPr>
        <p:spPr>
          <a:xfrm>
            <a:off x="2091679" y="3574910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A8E496B-6DD9-D804-0D37-BE8895A165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2353452" y="2275274"/>
            <a:ext cx="598735" cy="1016516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E56A377-E996-962C-B62C-1D43CA997525}"/>
              </a:ext>
            </a:extLst>
          </p:cNvPr>
          <p:cNvSpPr/>
          <p:nvPr/>
        </p:nvSpPr>
        <p:spPr>
          <a:xfrm>
            <a:off x="276045" y="6358286"/>
            <a:ext cx="8609162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E0C3413C-F708-F208-EE4A-05C5837BB483}"/>
              </a:ext>
            </a:extLst>
          </p:cNvPr>
          <p:cNvSpPr/>
          <p:nvPr/>
        </p:nvSpPr>
        <p:spPr>
          <a:xfrm>
            <a:off x="1790808" y="4104153"/>
            <a:ext cx="1683837" cy="184163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D9CB34-0726-846C-301F-AE1ADAB58AF0}"/>
              </a:ext>
            </a:extLst>
          </p:cNvPr>
          <p:cNvSpPr/>
          <p:nvPr/>
        </p:nvSpPr>
        <p:spPr>
          <a:xfrm>
            <a:off x="1980216" y="4402006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1D92FC-0331-6DD1-D879-5C79D6D57085}"/>
              </a:ext>
            </a:extLst>
          </p:cNvPr>
          <p:cNvSpPr/>
          <p:nvPr/>
        </p:nvSpPr>
        <p:spPr>
          <a:xfrm>
            <a:off x="2091679" y="5529132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B05B93-F0B3-1C90-6E48-F20DC44B6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2353452" y="4229496"/>
            <a:ext cx="598735" cy="1016516"/>
          </a:xfrm>
          <a:prstGeom prst="rect">
            <a:avLst/>
          </a:prstGeom>
        </p:spPr>
      </p:pic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A8AA87B1-E7AC-0D60-86D7-E0BDD569392B}"/>
              </a:ext>
            </a:extLst>
          </p:cNvPr>
          <p:cNvSpPr/>
          <p:nvPr/>
        </p:nvSpPr>
        <p:spPr>
          <a:xfrm>
            <a:off x="3749420" y="2147900"/>
            <a:ext cx="1683837" cy="184163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CDA0E8-73A6-AFF5-4AA9-CCDF6F4B87EB}"/>
              </a:ext>
            </a:extLst>
          </p:cNvPr>
          <p:cNvSpPr/>
          <p:nvPr/>
        </p:nvSpPr>
        <p:spPr>
          <a:xfrm>
            <a:off x="3938828" y="2445753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E843F-53E6-869F-1FEE-B533BA307312}"/>
              </a:ext>
            </a:extLst>
          </p:cNvPr>
          <p:cNvSpPr/>
          <p:nvPr/>
        </p:nvSpPr>
        <p:spPr>
          <a:xfrm>
            <a:off x="4050291" y="3572879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26EDE6A-C497-B9DA-2FB1-F8D97E11B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4312064" y="2273243"/>
            <a:ext cx="598735" cy="1016516"/>
          </a:xfrm>
          <a:prstGeom prst="rect">
            <a:avLst/>
          </a:prstGeom>
        </p:spPr>
      </p:pic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D6B97F30-1B2A-5A8C-E404-02928E8AEDB7}"/>
              </a:ext>
            </a:extLst>
          </p:cNvPr>
          <p:cNvSpPr/>
          <p:nvPr/>
        </p:nvSpPr>
        <p:spPr>
          <a:xfrm>
            <a:off x="5681921" y="2152281"/>
            <a:ext cx="1683837" cy="184163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9D015A-FEC3-2F62-AE1A-87BCD3EDB111}"/>
              </a:ext>
            </a:extLst>
          </p:cNvPr>
          <p:cNvSpPr/>
          <p:nvPr/>
        </p:nvSpPr>
        <p:spPr>
          <a:xfrm>
            <a:off x="5871329" y="2450134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349D1F-1B55-7A02-ADED-0501EF7FE26F}"/>
              </a:ext>
            </a:extLst>
          </p:cNvPr>
          <p:cNvSpPr/>
          <p:nvPr/>
        </p:nvSpPr>
        <p:spPr>
          <a:xfrm>
            <a:off x="5982792" y="3577260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0D0CA0D-F128-C316-0CF0-A7C71C378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244565" y="2277624"/>
            <a:ext cx="598735" cy="1016516"/>
          </a:xfrm>
          <a:prstGeom prst="rect">
            <a:avLst/>
          </a:prstGeom>
        </p:spPr>
      </p:pic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EDD14231-7958-30AC-EBDB-EA232155DA70}"/>
              </a:ext>
            </a:extLst>
          </p:cNvPr>
          <p:cNvSpPr/>
          <p:nvPr/>
        </p:nvSpPr>
        <p:spPr>
          <a:xfrm>
            <a:off x="3749420" y="4090312"/>
            <a:ext cx="1683837" cy="184163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B74597-C88B-B50E-90C1-EEB5D69ACCD4}"/>
              </a:ext>
            </a:extLst>
          </p:cNvPr>
          <p:cNvSpPr/>
          <p:nvPr/>
        </p:nvSpPr>
        <p:spPr>
          <a:xfrm>
            <a:off x="3938828" y="4388165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0EAC48-B117-CBF5-2EAE-928DF95A2EBA}"/>
              </a:ext>
            </a:extLst>
          </p:cNvPr>
          <p:cNvSpPr/>
          <p:nvPr/>
        </p:nvSpPr>
        <p:spPr>
          <a:xfrm>
            <a:off x="4050291" y="5515291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27C68ED-0097-48BE-B055-51B43BC8AA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4312064" y="4215655"/>
            <a:ext cx="598735" cy="1016516"/>
          </a:xfrm>
          <a:prstGeom prst="rect">
            <a:avLst/>
          </a:prstGeom>
        </p:spPr>
      </p:pic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68D8451E-3CF7-FFF9-6E5A-B875CC865FC2}"/>
              </a:ext>
            </a:extLst>
          </p:cNvPr>
          <p:cNvSpPr/>
          <p:nvPr/>
        </p:nvSpPr>
        <p:spPr>
          <a:xfrm>
            <a:off x="5673233" y="4089643"/>
            <a:ext cx="1683837" cy="184163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5DB31C-3BE1-C62E-B352-58627DF84760}"/>
              </a:ext>
            </a:extLst>
          </p:cNvPr>
          <p:cNvSpPr/>
          <p:nvPr/>
        </p:nvSpPr>
        <p:spPr>
          <a:xfrm>
            <a:off x="5862641" y="4387496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11AD80F-E6A9-4579-7076-AD1BE2249A2B}"/>
              </a:ext>
            </a:extLst>
          </p:cNvPr>
          <p:cNvSpPr/>
          <p:nvPr/>
        </p:nvSpPr>
        <p:spPr>
          <a:xfrm>
            <a:off x="5974104" y="5514622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077251F-237B-1299-08F5-6DC252FC1C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235877" y="4214986"/>
            <a:ext cx="598735" cy="1016516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369E5-7D2B-BBA2-E98A-3F68377BD024}"/>
              </a:ext>
            </a:extLst>
          </p:cNvPr>
          <p:cNvSpPr/>
          <p:nvPr/>
        </p:nvSpPr>
        <p:spPr>
          <a:xfrm>
            <a:off x="276045" y="975342"/>
            <a:ext cx="8699789" cy="699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1046333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1041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15242</TotalTime>
  <Words>1140</Words>
  <Application>Microsoft Office PowerPoint</Application>
  <PresentationFormat>와이드스크린</PresentationFormat>
  <Paragraphs>406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Adobe 고딕 Std B</vt:lpstr>
      <vt:lpstr>a시나브로L</vt:lpstr>
      <vt:lpstr>a이끌림B</vt:lpstr>
      <vt:lpstr>HY헤드라인M</vt:lpstr>
      <vt:lpstr>Noto Sans Light</vt:lpstr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kqy951118@naver.com</dc:creator>
  <cp:lastModifiedBy>kqy951118@naver.com</cp:lastModifiedBy>
  <cp:revision>9</cp:revision>
  <dcterms:created xsi:type="dcterms:W3CDTF">2022-09-13T04:47:59Z</dcterms:created>
  <dcterms:modified xsi:type="dcterms:W3CDTF">2022-12-13T06:32:42Z</dcterms:modified>
</cp:coreProperties>
</file>